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24"/>
  </p:notesMasterIdLst>
  <p:sldIdLst>
    <p:sldId id="308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58" r:id="rId13"/>
    <p:sldId id="359" r:id="rId14"/>
    <p:sldId id="360" r:id="rId15"/>
    <p:sldId id="361" r:id="rId16"/>
    <p:sldId id="362" r:id="rId17"/>
    <p:sldId id="363" r:id="rId18"/>
    <p:sldId id="367" r:id="rId19"/>
    <p:sldId id="318" r:id="rId20"/>
    <p:sldId id="319" r:id="rId21"/>
    <p:sldId id="320" r:id="rId22"/>
    <p:sldId id="32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4F63-EACE-44D4-906D-A341EB46228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17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1BB1FF-89F8-48C7-BB3B-97482266727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381000" indent="-381000" algn="just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C00000"/>
                </a:solidFill>
              </a:rPr>
              <a:t>Iterative (repetitive) </a:t>
            </a:r>
            <a:r>
              <a:rPr lang="en-US" dirty="0"/>
              <a:t>control structures are used to repeat certain statements for a specified number of times. </a:t>
            </a:r>
          </a:p>
          <a:p>
            <a:pPr marL="381000" indent="-381000" algn="just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/>
              <a:t>The statements are executed as long as the condition is true </a:t>
            </a:r>
          </a:p>
          <a:p>
            <a:pPr marL="381000" indent="-381000" algn="just" eaLnBrk="1" hangingPunct="1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dirty="0"/>
              <a:t>These kind of control structures are also called as loop control structures </a:t>
            </a:r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94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01D0BC-6CAC-4B84-8EB3-E6A8DFAF6E6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651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4C9506-A1AB-449F-B3F6-B801167B599E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572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EF4F5-5F38-437E-A2A4-5702C308ABE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165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CCA483-8FEA-4F1B-8DBE-ACA4D07D085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070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5C8C4A0-E6C2-4B08-8453-20813F85E3A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704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chemeClr val="accent2"/>
                </a:solidFill>
              </a:rPr>
              <a:t>Explanation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b="1">
                <a:solidFill>
                  <a:schemeClr val="accent2"/>
                </a:solidFill>
              </a:rPr>
              <a:t>Entry controlled</a:t>
            </a:r>
            <a:r>
              <a:rPr lang="en-US" altLang="en-US"/>
              <a:t> loop statement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Loop_expression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or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Test condition </a:t>
            </a:r>
            <a:r>
              <a:rPr lang="en-US" altLang="en-US"/>
              <a:t>is evaluated &amp; if it is </a:t>
            </a:r>
            <a:r>
              <a:rPr lang="en-US" altLang="en-US" b="1"/>
              <a:t>yes</a:t>
            </a:r>
            <a:r>
              <a:rPr lang="en-US" altLang="en-US"/>
              <a:t> or </a:t>
            </a:r>
            <a:r>
              <a:rPr lang="en-US" altLang="en-US" b="1"/>
              <a:t>true</a:t>
            </a:r>
            <a:r>
              <a:rPr lang="en-US" altLang="en-US"/>
              <a:t>, then body of the loop is executed.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After execution,  the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Loop_expression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or </a:t>
            </a:r>
            <a:r>
              <a:rPr lang="en-US" altLang="en-US" b="1"/>
              <a:t>test condition </a:t>
            </a:r>
            <a:r>
              <a:rPr lang="en-US" altLang="en-US"/>
              <a:t>is again evaluated &amp; if it is </a:t>
            </a:r>
            <a:r>
              <a:rPr lang="en-US" altLang="en-US" b="1"/>
              <a:t>yes</a:t>
            </a:r>
            <a:r>
              <a:rPr lang="en-US" altLang="en-US"/>
              <a:t> or </a:t>
            </a:r>
            <a:r>
              <a:rPr lang="en-US" altLang="en-US" b="1"/>
              <a:t>true</a:t>
            </a:r>
            <a:r>
              <a:rPr lang="en-US" altLang="en-US"/>
              <a:t>, the body is executed again.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/>
              <a:t>This is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repeated until the Loop_expression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or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test condition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becomes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 no </a:t>
            </a:r>
            <a:r>
              <a:rPr lang="en-US" altLang="en-US">
                <a:solidFill>
                  <a:schemeClr val="accent2"/>
                </a:solidFill>
                <a:latin typeface="Tempus Sans ITC" panose="04020404030D07020202" pitchFamily="82" charset="0"/>
              </a:rPr>
              <a:t>or </a:t>
            </a:r>
            <a:r>
              <a:rPr lang="en-US" altLang="en-US" b="1">
                <a:solidFill>
                  <a:schemeClr val="accent2"/>
                </a:solidFill>
                <a:latin typeface="Tempus Sans ITC" panose="04020404030D07020202" pitchFamily="82" charset="0"/>
              </a:rPr>
              <a:t>false</a:t>
            </a:r>
            <a:r>
              <a:rPr lang="en-US" altLang="en-US"/>
              <a:t>, &amp; control transferred out of the loop.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>
                <a:solidFill>
                  <a:srgbClr val="C00000"/>
                </a:solidFill>
                <a:latin typeface="Arial Rounded MT Bold" panose="020F0704030504030204" pitchFamily="34" charset="0"/>
              </a:rPr>
              <a:t>Body of loop is not executed if the condition is </a:t>
            </a:r>
            <a:r>
              <a:rPr lang="en-US" altLang="en-US" b="1">
                <a:solidFill>
                  <a:srgbClr val="C00000"/>
                </a:solidFill>
                <a:latin typeface="Arial Rounded MT Bold" panose="020F0704030504030204" pitchFamily="34" charset="0"/>
              </a:rPr>
              <a:t>no</a:t>
            </a:r>
            <a:r>
              <a:rPr lang="en-US" altLang="en-US">
                <a:solidFill>
                  <a:srgbClr val="C00000"/>
                </a:solidFill>
                <a:latin typeface="Arial Rounded MT Bold" panose="020F0704030504030204" pitchFamily="34" charset="0"/>
              </a:rPr>
              <a:t> or </a:t>
            </a:r>
            <a:r>
              <a:rPr lang="en-US" altLang="en-US" b="1">
                <a:solidFill>
                  <a:srgbClr val="C00000"/>
                </a:solidFill>
                <a:latin typeface="Arial Rounded MT Bold" panose="020F0704030504030204" pitchFamily="34" charset="0"/>
              </a:rPr>
              <a:t>false</a:t>
            </a:r>
            <a:r>
              <a:rPr lang="en-US" altLang="en-US">
                <a:solidFill>
                  <a:srgbClr val="C00000"/>
                </a:solidFill>
                <a:latin typeface="Arial Rounded MT Bold" panose="020F0704030504030204" pitchFamily="34" charset="0"/>
              </a:rPr>
              <a:t> at the very first attempt</a:t>
            </a:r>
            <a:r>
              <a:rPr lang="en-US" altLang="en-US"/>
              <a:t>.</a:t>
            </a:r>
          </a:p>
          <a:p>
            <a:endParaRPr lang="en-US" alt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629DCB-46F9-4E74-A3E0-C13230FA6DF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404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CAC760-A93F-408B-8B4C-69F53D8ECDB5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90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A531-6B05-4E29-A076-286E4BFF5D19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2F31F-FE0C-4C35-A350-C14124AE2070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0CF7-CF28-4272-9AA0-1081ED956651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3469-6D9C-4298-BB14-BF4CE7B085D3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2AC9-BBBF-4F41-B782-98E53920ED8E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6E22-53BA-4991-8881-0249A5195271}" type="datetime1">
              <a:rPr lang="en-US" smtClean="0"/>
              <a:t>10/4/2023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EF3F-D11F-4760-BD8F-2AFD2FEC523A}" type="datetime1">
              <a:rPr lang="en-US" smtClean="0"/>
              <a:t>10/4/2023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1DB7C-9D3D-4090-BB7B-E9E11131932A}" type="datetime1">
              <a:rPr lang="en-US" smtClean="0"/>
              <a:t>10/4/2023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E836-3CE9-4184-B490-BAFD4201EC5B}" type="datetime1">
              <a:rPr lang="en-US" smtClean="0"/>
              <a:t>10/4/2023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E203-33E8-4D2C-9F23-AD91F4AE60D5}" type="datetime1">
              <a:rPr lang="en-US" smtClean="0"/>
              <a:t>10/4/2023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B910-2086-4764-92B4-4785AFCAFF03}" type="datetime1">
              <a:rPr lang="en-US" smtClean="0"/>
              <a:t>10/4/2023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21C9E-CAB4-4FB8-9861-F2078AC750E3}" type="datetime1">
              <a:rPr lang="en-US" smtClean="0"/>
              <a:t>10/4/2023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4445" y="835925"/>
            <a:ext cx="5810250" cy="857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b="1" dirty="0"/>
              <a:t>Loop Control  Structures </a:t>
            </a:r>
          </a:p>
        </p:txBody>
      </p:sp>
      <p:pic>
        <p:nvPicPr>
          <p:cNvPr id="4301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52" t="8000"/>
          <a:stretch>
            <a:fillRect/>
          </a:stretch>
        </p:blipFill>
        <p:spPr bwMode="auto">
          <a:xfrm>
            <a:off x="3276315" y="1993425"/>
            <a:ext cx="2591370" cy="343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80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How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works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49573" y="1657351"/>
            <a:ext cx="7665777" cy="37945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450"/>
              </a:spcBef>
              <a:spcAft>
                <a:spcPts val="450"/>
              </a:spcAft>
            </a:pPr>
            <a:r>
              <a:rPr lang="en-US" altLang="en-US" sz="1800" b="1" dirty="0"/>
              <a:t>The execution of a for statement proceeds as follows:</a:t>
            </a:r>
          </a:p>
          <a:p>
            <a:pPr lvl="1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b="1" dirty="0"/>
              <a:t>1. The initial expression is evaluated first. This expression usually sets a variable that will be used inside the loop, generally referred to as an </a:t>
            </a:r>
            <a:r>
              <a:rPr lang="en-US" altLang="en-US" b="1" i="1" dirty="0"/>
              <a:t>index </a:t>
            </a:r>
            <a:r>
              <a:rPr lang="en-US" altLang="en-US" b="1" dirty="0"/>
              <a:t>variable, to some initial value.</a:t>
            </a:r>
          </a:p>
          <a:p>
            <a:pPr lvl="1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b="1" dirty="0"/>
              <a:t>2. The looping condition is evaluated. If the condition is not satisfied (the expression is false – has value 0), the loop is immediately terminated. Execution continues with the program statement that immediately follows the loop.</a:t>
            </a:r>
          </a:p>
          <a:p>
            <a:pPr lvl="1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b="1" dirty="0"/>
              <a:t>3. The program statement that constitutes the body of the loop is executed.</a:t>
            </a:r>
          </a:p>
          <a:p>
            <a:pPr lvl="1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b="1" dirty="0"/>
              <a:t>4. The looping expression is evaluated. This expression is generally used to change  the value of the index variable </a:t>
            </a:r>
          </a:p>
          <a:p>
            <a:pPr lvl="1" algn="just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en-US" b="1" dirty="0"/>
              <a:t>5. Return to step 2.</a:t>
            </a:r>
          </a:p>
        </p:txBody>
      </p:sp>
      <p:sp>
        <p:nvSpPr>
          <p:cNvPr id="89093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683C29-02E2-4E64-A09F-4FB99440FEB3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8909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91360F-260E-4371-B200-DF3A8E278E8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19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857250"/>
            <a:ext cx="5429250" cy="857250"/>
          </a:xfrm>
        </p:spPr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for</a:t>
            </a:r>
            <a:r>
              <a:rPr lang="en-US" altLang="en-US"/>
              <a:t> statement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657350" y="2514600"/>
            <a:ext cx="6457950" cy="2000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1" eaLnBrk="1" hangingPunct="1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b="1">
                <a:latin typeface="Courier New" panose="02070309020205020404" pitchFamily="49" charset="0"/>
              </a:rPr>
              <a:t>for ( n = 1; n &lt;= 200; n = n + 1 )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	 {	sum = sum + n; }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latin typeface="Courier New" panose="02070309020205020404" pitchFamily="49" charset="0"/>
            </a:endParaRPr>
          </a:p>
        </p:txBody>
      </p:sp>
      <p:sp>
        <p:nvSpPr>
          <p:cNvPr id="80919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36D3A-E0B2-4AC5-92E5-5FAD4B03D47A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8091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DD1D02-985C-49BA-983E-FC9B934BFD3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80900" name="Oval 21"/>
          <p:cNvSpPr>
            <a:spLocks noChangeArrowheads="1"/>
          </p:cNvSpPr>
          <p:nvPr/>
        </p:nvSpPr>
        <p:spPr bwMode="auto">
          <a:xfrm>
            <a:off x="3143250" y="2628900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1</a:t>
            </a:r>
          </a:p>
        </p:txBody>
      </p:sp>
      <p:sp>
        <p:nvSpPr>
          <p:cNvPr id="80901" name="Oval 22"/>
          <p:cNvSpPr>
            <a:spLocks noChangeArrowheads="1"/>
          </p:cNvSpPr>
          <p:nvPr/>
        </p:nvSpPr>
        <p:spPr bwMode="auto">
          <a:xfrm>
            <a:off x="4514850" y="2571750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2</a:t>
            </a:r>
          </a:p>
        </p:txBody>
      </p:sp>
      <p:sp>
        <p:nvSpPr>
          <p:cNvPr id="80902" name="Oval 23"/>
          <p:cNvSpPr>
            <a:spLocks noChangeArrowheads="1"/>
          </p:cNvSpPr>
          <p:nvPr/>
        </p:nvSpPr>
        <p:spPr bwMode="auto">
          <a:xfrm>
            <a:off x="2228850" y="3687366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3</a:t>
            </a:r>
          </a:p>
        </p:txBody>
      </p:sp>
      <p:sp>
        <p:nvSpPr>
          <p:cNvPr id="80903" name="Oval 24"/>
          <p:cNvSpPr>
            <a:spLocks noChangeArrowheads="1"/>
          </p:cNvSpPr>
          <p:nvPr/>
        </p:nvSpPr>
        <p:spPr bwMode="auto">
          <a:xfrm>
            <a:off x="6229350" y="2571750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4</a:t>
            </a:r>
          </a:p>
        </p:txBody>
      </p:sp>
      <p:sp>
        <p:nvSpPr>
          <p:cNvPr id="80904" name="Oval 25"/>
          <p:cNvSpPr>
            <a:spLocks noChangeArrowheads="1"/>
          </p:cNvSpPr>
          <p:nvPr/>
        </p:nvSpPr>
        <p:spPr bwMode="auto">
          <a:xfrm>
            <a:off x="5029200" y="2571750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5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600450" y="2686050"/>
            <a:ext cx="80010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657475" y="2857500"/>
            <a:ext cx="1857375" cy="829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2914650" y="2800350"/>
            <a:ext cx="3257550" cy="1029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>
            <a:off x="5372100" y="2628900"/>
            <a:ext cx="742950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4942285" y="2200276"/>
            <a:ext cx="515541" cy="1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200650" y="1943100"/>
            <a:ext cx="2686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885510" y="1944292"/>
            <a:ext cx="3572" cy="2626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840" name="Text Box 10"/>
          <p:cNvSpPr txBox="1">
            <a:spLocks noChangeArrowheads="1"/>
          </p:cNvSpPr>
          <p:nvPr/>
        </p:nvSpPr>
        <p:spPr bwMode="auto">
          <a:xfrm>
            <a:off x="3927344" y="2764609"/>
            <a:ext cx="47320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yes</a:t>
            </a:r>
          </a:p>
        </p:txBody>
      </p:sp>
      <p:sp>
        <p:nvSpPr>
          <p:cNvPr id="77841" name="Text Box 10"/>
          <p:cNvSpPr txBox="1">
            <a:spLocks noChangeArrowheads="1"/>
          </p:cNvSpPr>
          <p:nvPr/>
        </p:nvSpPr>
        <p:spPr bwMode="auto">
          <a:xfrm>
            <a:off x="5257801" y="2180035"/>
            <a:ext cx="396262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no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8617" y="4385072"/>
            <a:ext cx="2568178" cy="400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b="1" dirty="0">
                <a:solidFill>
                  <a:schemeClr val="tx1"/>
                </a:solidFill>
                <a:latin typeface="Courier New" panose="02070309020205020404" pitchFamily="49" charset="0"/>
              </a:rPr>
              <a:t>Next Statement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543426" y="4570810"/>
            <a:ext cx="33420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2228851" y="1657350"/>
            <a:ext cx="8915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350" b="1" dirty="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sum = 0;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171700" y="4800601"/>
            <a:ext cx="5660524" cy="8540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50" b="1" i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altLang="en-US" sz="165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( </a:t>
            </a:r>
            <a:r>
              <a:rPr lang="en-US" altLang="en-US" sz="1650" dirty="0" err="1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haroni" pitchFamily="2" charset="-79"/>
                <a:cs typeface="Aharoni" pitchFamily="2" charset="-79"/>
              </a:rPr>
              <a:t>init_expression</a:t>
            </a:r>
            <a:r>
              <a:rPr lang="en-US" altLang="en-US" sz="165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; </a:t>
            </a:r>
            <a:r>
              <a:rPr lang="en-US" altLang="en-US" sz="1650" dirty="0" err="1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haroni" pitchFamily="2" charset="-79"/>
                <a:cs typeface="Aharoni" pitchFamily="2" charset="-79"/>
              </a:rPr>
              <a:t>loop_condition</a:t>
            </a:r>
            <a:r>
              <a:rPr lang="en-US" altLang="en-US" sz="165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; </a:t>
            </a:r>
            <a:r>
              <a:rPr lang="en-US" altLang="en-US" sz="1650" dirty="0" err="1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haroni" pitchFamily="2" charset="-79"/>
                <a:cs typeface="Aharoni" pitchFamily="2" charset="-79"/>
              </a:rPr>
              <a:t>loop_expression</a:t>
            </a:r>
            <a:r>
              <a:rPr lang="en-US" altLang="en-US" sz="1650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 )</a:t>
            </a:r>
          </a:p>
          <a:p>
            <a:pPr eaLnBrk="1" hangingPunct="1">
              <a:defRPr/>
            </a:pPr>
            <a:r>
              <a:rPr lang="en-US" altLang="en-US" sz="1650" i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{	program statement(s)	</a:t>
            </a:r>
          </a:p>
          <a:p>
            <a:pPr eaLnBrk="1" hangingPunct="1">
              <a:defRPr/>
            </a:pPr>
            <a:r>
              <a:rPr lang="en-US" altLang="en-US" sz="1650" i="1" dirty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5400000" scaled="1"/>
                  <a:tileRect/>
                </a:gradFill>
                <a:latin typeface="Arial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0816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build="p"/>
      <p:bldP spid="80919" grpId="0"/>
      <p:bldP spid="80916" grpId="0"/>
      <p:bldP spid="80900" grpId="0" animBg="1"/>
      <p:bldP spid="80901" grpId="0" animBg="1"/>
      <p:bldP spid="80902" grpId="0" animBg="1"/>
      <p:bldP spid="80903" grpId="0" animBg="1"/>
      <p:bldP spid="80904" grpId="0" animBg="1"/>
      <p:bldP spid="77840" grpId="0"/>
      <p:bldP spid="77841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0" y="1085851"/>
            <a:ext cx="5314950" cy="41195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en-US" sz="2400" dirty="0"/>
              <a:t>Finding sum of natural numbers up to 100</a:t>
            </a:r>
          </a:p>
        </p:txBody>
      </p:sp>
      <p:sp>
        <p:nvSpPr>
          <p:cNvPr id="101378" name="Text Box 2"/>
          <p:cNvSpPr txBox="1">
            <a:spLocks noGrp="1" noChangeArrowheads="1"/>
          </p:cNvSpPr>
          <p:nvPr>
            <p:ph idx="1"/>
          </p:nvPr>
        </p:nvSpPr>
        <p:spPr>
          <a:xfrm>
            <a:off x="2177244" y="1797409"/>
            <a:ext cx="5543550" cy="356592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#include &lt;</a:t>
            </a:r>
            <a:r>
              <a:rPr lang="en-US" sz="1800" b="1" dirty="0" err="1"/>
              <a:t>stdio.h</a:t>
            </a:r>
            <a:r>
              <a:rPr lang="en-US" sz="1800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 err="1"/>
              <a:t>int</a:t>
            </a:r>
            <a:r>
              <a:rPr lang="en-US" sz="1800" b="1" dirty="0"/>
              <a:t> main()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{	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</a:t>
            </a:r>
            <a:r>
              <a:rPr lang="en-US" sz="1800" b="1" dirty="0" err="1"/>
              <a:t>int</a:t>
            </a:r>
            <a:r>
              <a:rPr lang="en-US" sz="1800" b="1" dirty="0"/>
              <a:t> n;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</a:t>
            </a:r>
            <a:r>
              <a:rPr lang="en-US" sz="1800" b="1" dirty="0" err="1"/>
              <a:t>int</a:t>
            </a:r>
            <a:r>
              <a:rPr lang="en-US" sz="1800" b="1" dirty="0"/>
              <a:t> sum;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sum=0; </a:t>
            </a:r>
            <a:r>
              <a:rPr lang="en-US" sz="1800" b="1" dirty="0">
                <a:solidFill>
                  <a:srgbClr val="FF0000"/>
                </a:solidFill>
              </a:rPr>
              <a:t>//initialize sum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en-US" sz="1800" b="1" dirty="0">
              <a:latin typeface="Tempus Sans ITC" pitchFamily="82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>
                <a:latin typeface="Tempus Sans ITC" pitchFamily="82" charset="0"/>
              </a:rPr>
              <a:t>for(n = 1; n &lt;=100; n=n + 1)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>
                <a:latin typeface="Tempus Sans ITC" pitchFamily="82" charset="0"/>
              </a:rPr>
              <a:t>   {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>
                <a:latin typeface="Tempus Sans ITC" pitchFamily="82" charset="0"/>
              </a:rPr>
              <a:t>         sum=sum + n;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>
                <a:latin typeface="Tempus Sans ITC" pitchFamily="82" charset="0"/>
              </a:rPr>
              <a:t>   }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dirty="0"/>
              <a:t>    </a:t>
            </a:r>
            <a:r>
              <a:rPr lang="en-US" sz="1800" b="1" dirty="0" err="1"/>
              <a:t>printf</a:t>
            </a:r>
            <a:r>
              <a:rPr lang="en-US" sz="1800" b="1" dirty="0"/>
              <a:t>(“%</a:t>
            </a:r>
            <a:r>
              <a:rPr lang="en-US" sz="1800" b="1" dirty="0" err="1"/>
              <a:t>d”,sum</a:t>
            </a:r>
            <a:r>
              <a:rPr lang="en-US" sz="1800" b="1" dirty="0"/>
              <a:t>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return 0;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}</a:t>
            </a:r>
          </a:p>
        </p:txBody>
      </p:sp>
      <p:sp>
        <p:nvSpPr>
          <p:cNvPr id="91141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B8CABC-7943-414E-9E22-377F7A921809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91A01E-FA6E-4123-8C30-71CDB6D57BD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87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914401"/>
            <a:ext cx="5486400" cy="708422"/>
          </a:xfrm>
        </p:spPr>
        <p:txBody>
          <a:bodyPr/>
          <a:lstStyle/>
          <a:p>
            <a:pPr algn="ctr" eaLnBrk="1" hangingPunct="1"/>
            <a:r>
              <a:rPr lang="en-US" altLang="en-US" b="1"/>
              <a:t>Infinite loops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1" y="1714501"/>
            <a:ext cx="7029450" cy="35659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altLang="en-US" sz="1800" b="1" dirty="0"/>
              <a:t>It’s the task of the programmer to design correctly the algorithms so that loops end at some moment !</a:t>
            </a:r>
            <a:endParaRPr lang="en-US" altLang="en-US" sz="1800" dirty="0"/>
          </a:p>
          <a:p>
            <a:pPr eaLnBrk="1" hangingPunct="1"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// Program to count 1+2+3+4+5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#include &lt;</a:t>
            </a:r>
            <a:r>
              <a:rPr lang="en-US" sz="1800" b="1" dirty="0" err="1"/>
              <a:t>stdio.h</a:t>
            </a:r>
            <a:r>
              <a:rPr lang="en-US" sz="1800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 err="1"/>
              <a:t>int</a:t>
            </a:r>
            <a:r>
              <a:rPr lang="en-US" sz="1800" b="1" dirty="0"/>
              <a:t> main()</a:t>
            </a:r>
          </a:p>
          <a:p>
            <a:pPr eaLnBrk="1" hangingPunct="1">
              <a:buFontTx/>
              <a:buNone/>
            </a:pPr>
            <a:r>
              <a:rPr lang="en-US" altLang="en-US" sz="1800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altLang="en-US" b="1" dirty="0" err="1"/>
              <a:t>int</a:t>
            </a:r>
            <a:r>
              <a:rPr lang="en-US" altLang="en-US" b="1" dirty="0"/>
              <a:t>  </a:t>
            </a:r>
            <a:r>
              <a:rPr lang="en-US" altLang="en-US" b="1" dirty="0" err="1"/>
              <a:t>i</a:t>
            </a:r>
            <a:r>
              <a:rPr lang="en-US" altLang="en-US" b="1" dirty="0"/>
              <a:t>, n = 5, sum =0;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for ( </a:t>
            </a:r>
            <a:r>
              <a:rPr lang="en-US" altLang="en-US" b="1" dirty="0" err="1"/>
              <a:t>i</a:t>
            </a:r>
            <a:r>
              <a:rPr lang="en-US" altLang="en-US" b="1" dirty="0"/>
              <a:t> = 1; </a:t>
            </a:r>
            <a:r>
              <a:rPr lang="en-US" altLang="en-US" b="1" dirty="0" err="1"/>
              <a:t>i</a:t>
            </a:r>
            <a:r>
              <a:rPr lang="en-US" altLang="en-US" b="1" dirty="0"/>
              <a:t> &lt;= n; n = n + 1 )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	sum = sum + </a:t>
            </a:r>
            <a:r>
              <a:rPr lang="en-US" altLang="en-US" b="1" dirty="0" err="1"/>
              <a:t>i</a:t>
            </a:r>
            <a:r>
              <a:rPr lang="en-US" altLang="en-US" b="1" dirty="0"/>
              <a:t>;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  </a:t>
            </a:r>
            <a:r>
              <a:rPr lang="en-US" altLang="en-US" b="1" dirty="0" err="1"/>
              <a:t>printf</a:t>
            </a:r>
            <a:r>
              <a:rPr lang="en-US" altLang="en-US" b="1" dirty="0"/>
              <a:t>(“%</a:t>
            </a:r>
            <a:r>
              <a:rPr lang="en-US" altLang="en-US" b="1" dirty="0" err="1"/>
              <a:t>d”,sum</a:t>
            </a:r>
            <a:r>
              <a:rPr lang="en-US" altLang="en-US" b="1" dirty="0"/>
              <a:t>); 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}	</a:t>
            </a:r>
          </a:p>
          <a:p>
            <a:pPr lvl="1" eaLnBrk="1" hangingPunct="1">
              <a:buFontTx/>
              <a:buNone/>
            </a:pPr>
            <a:r>
              <a:rPr lang="en-US" altLang="en-US" b="1" dirty="0"/>
              <a:t>return 0;				</a:t>
            </a:r>
          </a:p>
          <a:p>
            <a:pPr eaLnBrk="1" hangingPunct="1">
              <a:buFontTx/>
              <a:buNone/>
            </a:pPr>
            <a:r>
              <a:rPr lang="en-US" altLang="en-US" sz="1800" b="1" dirty="0"/>
              <a:t>}</a:t>
            </a:r>
          </a:p>
        </p:txBody>
      </p:sp>
      <p:sp>
        <p:nvSpPr>
          <p:cNvPr id="9319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4FB5E0-DF4E-4B1E-914C-81D65590FD0D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9318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C8100-9BC5-4758-A790-47B89E2C3BF6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83972" name="AutoShape 9"/>
          <p:cNvSpPr>
            <a:spLocks noChangeArrowheads="1"/>
          </p:cNvSpPr>
          <p:nvPr/>
        </p:nvSpPr>
        <p:spPr bwMode="auto">
          <a:xfrm>
            <a:off x="4050405" y="3259965"/>
            <a:ext cx="3870102" cy="1028700"/>
          </a:xfrm>
          <a:prstGeom prst="cloudCallout">
            <a:avLst>
              <a:gd name="adj1" fmla="val -62167"/>
              <a:gd name="adj2" fmla="val 78056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 b="1">
                <a:solidFill>
                  <a:srgbClr val="002060"/>
                </a:solidFill>
              </a:rPr>
              <a:t>What is wrong here ?</a:t>
            </a:r>
          </a:p>
          <a:p>
            <a:pPr algn="ctr" eaLnBrk="1" hangingPunct="1"/>
            <a:r>
              <a:rPr lang="en-US" altLang="en-US" sz="1350" b="1">
                <a:solidFill>
                  <a:srgbClr val="002060"/>
                </a:solidFill>
              </a:rPr>
              <a:t>Does the loop end?</a:t>
            </a:r>
          </a:p>
        </p:txBody>
      </p:sp>
    </p:spTree>
    <p:extLst>
      <p:ext uri="{BB962C8B-B14F-4D97-AF65-F5344CB8AC3E}">
        <p14:creationId xmlns:p14="http://schemas.microsoft.com/office/powerpoint/2010/main" val="261708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/>
      <p:bldP spid="83970" grpId="1" build="p"/>
      <p:bldP spid="8397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622300"/>
            <a:ext cx="5372100" cy="5143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100" dirty="0"/>
              <a:t>Example – </a:t>
            </a:r>
            <a:r>
              <a:rPr lang="en-US" altLang="en-US" sz="2100" dirty="0">
                <a:latin typeface="Courier New" panose="02070309020205020404" pitchFamily="49" charset="0"/>
              </a:rPr>
              <a:t>for</a:t>
            </a:r>
            <a:r>
              <a:rPr lang="en-US" altLang="en-US" sz="2100" dirty="0"/>
              <a:t> with a body of 2 statements</a:t>
            </a:r>
          </a:p>
        </p:txBody>
      </p:sp>
      <p:sp>
        <p:nvSpPr>
          <p:cNvPr id="9421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B34572-A8F5-4C54-9BBB-1F2B09AE576B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9421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51371E-8FB9-4EFF-886C-B38620A5B5AE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94211" name="Text Box 4"/>
          <p:cNvSpPr txBox="1">
            <a:spLocks noChangeArrowheads="1"/>
          </p:cNvSpPr>
          <p:nvPr/>
        </p:nvSpPr>
        <p:spPr bwMode="auto">
          <a:xfrm>
            <a:off x="1207827" y="1262743"/>
            <a:ext cx="7666629" cy="4967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// Program to generate a table of triangular numbers</a:t>
            </a:r>
          </a:p>
          <a:p>
            <a:pPr eaLnBrk="1" hangingPunct="1"/>
            <a:endParaRPr lang="en-US" altLang="en-US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>
                <a:latin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</a:rPr>
              <a:t>stdio.h</a:t>
            </a:r>
            <a:r>
              <a:rPr lang="en-US" b="1" dirty="0">
                <a:latin typeface="Courier New" panose="02070309020205020404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>
                <a:latin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</a:rPr>
              <a:t> main()</a:t>
            </a:r>
          </a:p>
          <a:p>
            <a:pPr eaLnBrk="1" hangingPunct="1"/>
            <a:r>
              <a:rPr lang="en-US" altLang="en-US" b="1" dirty="0">
                <a:latin typeface="Courier New" panose="02070309020205020404" pitchFamily="49" charset="0"/>
              </a:rPr>
              <a:t>{</a:t>
            </a:r>
          </a:p>
          <a:p>
            <a:pPr lvl="1" eaLnBrk="1" hangingPunct="1"/>
            <a:r>
              <a:rPr lang="en-US" altLang="en-US" b="1" dirty="0" err="1">
                <a:latin typeface="Courier New" panose="02070309020205020404" pitchFamily="49" charset="0"/>
              </a:rPr>
              <a:t>int</a:t>
            </a:r>
            <a:r>
              <a:rPr lang="en-US" altLang="en-US" b="1" dirty="0">
                <a:latin typeface="Courier New" panose="02070309020205020404" pitchFamily="49" charset="0"/>
              </a:rPr>
              <a:t> n, </a:t>
            </a:r>
            <a:r>
              <a:rPr lang="en-US" altLang="en-US" b="1" dirty="0" err="1">
                <a:latin typeface="Courier New" panose="02070309020205020404" pitchFamily="49" charset="0"/>
              </a:rPr>
              <a:t>triangularNumber</a:t>
            </a:r>
            <a:r>
              <a:rPr lang="en-US" altLang="en-US" b="1" dirty="0">
                <a:latin typeface="Courier New" panose="02070309020205020404" pitchFamily="49" charset="0"/>
              </a:rPr>
              <a:t>=0;</a:t>
            </a:r>
          </a:p>
          <a:p>
            <a:pPr lvl="1" eaLnBrk="1" hangingPunct="1"/>
            <a:endParaRPr lang="en-US" altLang="en-US" b="1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b="1" dirty="0" err="1">
                <a:latin typeface="Courier New" panose="02070309020205020404" pitchFamily="49" charset="0"/>
              </a:rPr>
              <a:t>printf</a:t>
            </a:r>
            <a:r>
              <a:rPr lang="en-US" altLang="en-US" b="1" dirty="0">
                <a:latin typeface="Courier New" panose="02070309020205020404" pitchFamily="49" charset="0"/>
              </a:rPr>
              <a:t>(“TABLE OF TRIANGULAR NUMBERS\n\n“);</a:t>
            </a:r>
          </a:p>
          <a:p>
            <a:pPr lvl="1" eaLnBrk="1" hangingPunct="1"/>
            <a:r>
              <a:rPr lang="en-US" altLang="en-US" b="1" dirty="0" err="1">
                <a:latin typeface="Courier New" panose="02070309020205020404" pitchFamily="49" charset="0"/>
              </a:rPr>
              <a:t>printf</a:t>
            </a:r>
            <a:r>
              <a:rPr lang="en-US" altLang="en-US" b="1" dirty="0">
                <a:latin typeface="Courier New" panose="02070309020205020404" pitchFamily="49" charset="0"/>
              </a:rPr>
              <a:t>(“Sum from 1 to n\n“);</a:t>
            </a:r>
          </a:p>
          <a:p>
            <a:pPr lvl="1" eaLnBrk="1" hangingPunct="1"/>
            <a:endParaRPr lang="en-US" altLang="en-US" b="1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b="1" dirty="0">
                <a:latin typeface="Courier New" panose="02070309020205020404" pitchFamily="49" charset="0"/>
              </a:rPr>
              <a:t>for ( n = 1; n &lt;= 10; n++ )</a:t>
            </a:r>
          </a:p>
          <a:p>
            <a:pPr lvl="1" eaLnBrk="1" hangingPunct="1"/>
            <a:r>
              <a:rPr lang="en-US" altLang="en-US" b="1" dirty="0">
                <a:latin typeface="Courier New" panose="02070309020205020404" pitchFamily="49" charset="0"/>
              </a:rPr>
              <a:t>{</a:t>
            </a:r>
          </a:p>
          <a:p>
            <a:pPr lvl="2" eaLnBrk="1" hangingPunct="1"/>
            <a:r>
              <a:rPr lang="en-US" altLang="en-US" b="1" dirty="0" err="1">
                <a:latin typeface="Courier New" panose="02070309020205020404" pitchFamily="49" charset="0"/>
              </a:rPr>
              <a:t>triangularNumber</a:t>
            </a:r>
            <a:r>
              <a:rPr lang="en-US" altLang="en-US" b="1" dirty="0">
                <a:latin typeface="Courier New" panose="02070309020205020404" pitchFamily="49" charset="0"/>
              </a:rPr>
              <a:t> += n;</a:t>
            </a:r>
          </a:p>
          <a:p>
            <a:pPr lvl="2" eaLnBrk="1" hangingPunct="1"/>
            <a:r>
              <a:rPr lang="en-US" altLang="en-US" b="1" dirty="0" err="1">
                <a:latin typeface="Courier New" panose="02070309020205020404" pitchFamily="49" charset="0"/>
              </a:rPr>
              <a:t>printf</a:t>
            </a:r>
            <a:r>
              <a:rPr lang="en-US" altLang="en-US" b="1" dirty="0">
                <a:latin typeface="Courier New" panose="02070309020205020404" pitchFamily="49" charset="0"/>
              </a:rPr>
              <a:t>(“The %d </a:t>
            </a:r>
            <a:r>
              <a:rPr lang="en-US" altLang="en-US" b="1" dirty="0" err="1">
                <a:latin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</a:rPr>
              <a:t> triangular number is %d\n”,</a:t>
            </a:r>
            <a:r>
              <a:rPr lang="en-US" altLang="en-US" b="1" dirty="0" err="1">
                <a:latin typeface="Courier New" panose="02070309020205020404" pitchFamily="49" charset="0"/>
              </a:rPr>
              <a:t>n,triangularNumber</a:t>
            </a:r>
            <a:r>
              <a:rPr lang="en-US" altLang="en-US" b="1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/>
            <a:r>
              <a:rPr lang="en-US" altLang="en-US" b="1" dirty="0">
                <a:latin typeface="Courier New" panose="02070309020205020404" pitchFamily="49" charset="0"/>
              </a:rPr>
              <a:t>}</a:t>
            </a:r>
          </a:p>
          <a:p>
            <a:pPr lvl="1" eaLnBrk="1" hangingPunct="1"/>
            <a:r>
              <a:rPr lang="en-US" altLang="en-US" b="1" dirty="0">
                <a:latin typeface="Courier New" panose="02070309020205020404" pitchFamily="49" charset="0"/>
              </a:rPr>
              <a:t>return 0;</a:t>
            </a:r>
          </a:p>
          <a:p>
            <a:pPr eaLnBrk="1" hangingPunct="1"/>
            <a:r>
              <a:rPr lang="en-US" altLang="en-US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94212" name="Freeform 10"/>
          <p:cNvSpPr>
            <a:spLocks/>
          </p:cNvSpPr>
          <p:nvPr/>
        </p:nvSpPr>
        <p:spPr bwMode="auto">
          <a:xfrm>
            <a:off x="1727268" y="4157662"/>
            <a:ext cx="267891" cy="357188"/>
          </a:xfrm>
          <a:custGeom>
            <a:avLst/>
            <a:gdLst>
              <a:gd name="T0" fmla="*/ 2147483646 w 225"/>
              <a:gd name="T1" fmla="*/ 0 h 300"/>
              <a:gd name="T2" fmla="*/ 2147483646 w 225"/>
              <a:gd name="T3" fmla="*/ 2147483646 h 300"/>
              <a:gd name="T4" fmla="*/ 2147483646 w 225"/>
              <a:gd name="T5" fmla="*/ 2147483646 h 300"/>
              <a:gd name="T6" fmla="*/ 2147483646 w 225"/>
              <a:gd name="T7" fmla="*/ 2147483646 h 300"/>
              <a:gd name="T8" fmla="*/ 2147483646 w 225"/>
              <a:gd name="T9" fmla="*/ 2147483646 h 300"/>
              <a:gd name="T10" fmla="*/ 2147483646 w 225"/>
              <a:gd name="T11" fmla="*/ 2147483646 h 300"/>
              <a:gd name="T12" fmla="*/ 2147483646 w 225"/>
              <a:gd name="T13" fmla="*/ 2147483646 h 300"/>
              <a:gd name="T14" fmla="*/ 2147483646 w 225"/>
              <a:gd name="T15" fmla="*/ 2147483646 h 300"/>
              <a:gd name="T16" fmla="*/ 2147483646 w 225"/>
              <a:gd name="T17" fmla="*/ 2147483646 h 300"/>
              <a:gd name="T18" fmla="*/ 2147483646 w 225"/>
              <a:gd name="T19" fmla="*/ 0 h 3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5"/>
              <a:gd name="T31" fmla="*/ 0 h 300"/>
              <a:gd name="T32" fmla="*/ 225 w 225"/>
              <a:gd name="T33" fmla="*/ 300 h 3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5" h="300">
                <a:moveTo>
                  <a:pt x="136" y="0"/>
                </a:moveTo>
                <a:cubicBezTo>
                  <a:pt x="146" y="8"/>
                  <a:pt x="158" y="14"/>
                  <a:pt x="167" y="24"/>
                </a:cubicBezTo>
                <a:cubicBezTo>
                  <a:pt x="180" y="38"/>
                  <a:pt x="199" y="71"/>
                  <a:pt x="199" y="71"/>
                </a:cubicBezTo>
                <a:cubicBezTo>
                  <a:pt x="206" y="119"/>
                  <a:pt x="225" y="164"/>
                  <a:pt x="207" y="213"/>
                </a:cubicBezTo>
                <a:cubicBezTo>
                  <a:pt x="200" y="231"/>
                  <a:pt x="193" y="256"/>
                  <a:pt x="175" y="261"/>
                </a:cubicBezTo>
                <a:cubicBezTo>
                  <a:pt x="115" y="278"/>
                  <a:pt x="193" y="254"/>
                  <a:pt x="120" y="284"/>
                </a:cubicBezTo>
                <a:cubicBezTo>
                  <a:pt x="105" y="290"/>
                  <a:pt x="73" y="300"/>
                  <a:pt x="73" y="300"/>
                </a:cubicBezTo>
                <a:cubicBezTo>
                  <a:pt x="18" y="291"/>
                  <a:pt x="14" y="289"/>
                  <a:pt x="2" y="237"/>
                </a:cubicBezTo>
                <a:cubicBezTo>
                  <a:pt x="6" y="190"/>
                  <a:pt x="0" y="80"/>
                  <a:pt x="41" y="40"/>
                </a:cubicBezTo>
                <a:cubicBezTo>
                  <a:pt x="61" y="20"/>
                  <a:pt x="136" y="11"/>
                  <a:pt x="136" y="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4213" name="Freeform 11"/>
          <p:cNvSpPr>
            <a:spLocks/>
          </p:cNvSpPr>
          <p:nvPr/>
        </p:nvSpPr>
        <p:spPr bwMode="auto">
          <a:xfrm>
            <a:off x="1664857" y="5280338"/>
            <a:ext cx="330302" cy="370268"/>
          </a:xfrm>
          <a:custGeom>
            <a:avLst/>
            <a:gdLst>
              <a:gd name="T0" fmla="*/ 2147483646 w 225"/>
              <a:gd name="T1" fmla="*/ 0 h 300"/>
              <a:gd name="T2" fmla="*/ 2147483646 w 225"/>
              <a:gd name="T3" fmla="*/ 2147483646 h 300"/>
              <a:gd name="T4" fmla="*/ 2147483646 w 225"/>
              <a:gd name="T5" fmla="*/ 2147483646 h 300"/>
              <a:gd name="T6" fmla="*/ 2147483646 w 225"/>
              <a:gd name="T7" fmla="*/ 2147483646 h 300"/>
              <a:gd name="T8" fmla="*/ 2147483646 w 225"/>
              <a:gd name="T9" fmla="*/ 2147483646 h 300"/>
              <a:gd name="T10" fmla="*/ 2147483646 w 225"/>
              <a:gd name="T11" fmla="*/ 2147483646 h 300"/>
              <a:gd name="T12" fmla="*/ 2147483646 w 225"/>
              <a:gd name="T13" fmla="*/ 2147483646 h 300"/>
              <a:gd name="T14" fmla="*/ 2147483646 w 225"/>
              <a:gd name="T15" fmla="*/ 2147483646 h 300"/>
              <a:gd name="T16" fmla="*/ 2147483646 w 225"/>
              <a:gd name="T17" fmla="*/ 2147483646 h 300"/>
              <a:gd name="T18" fmla="*/ 2147483646 w 225"/>
              <a:gd name="T19" fmla="*/ 0 h 3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5"/>
              <a:gd name="T31" fmla="*/ 0 h 300"/>
              <a:gd name="T32" fmla="*/ 225 w 225"/>
              <a:gd name="T33" fmla="*/ 300 h 3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5" h="300">
                <a:moveTo>
                  <a:pt x="136" y="0"/>
                </a:moveTo>
                <a:cubicBezTo>
                  <a:pt x="146" y="8"/>
                  <a:pt x="158" y="14"/>
                  <a:pt x="167" y="24"/>
                </a:cubicBezTo>
                <a:cubicBezTo>
                  <a:pt x="180" y="38"/>
                  <a:pt x="199" y="71"/>
                  <a:pt x="199" y="71"/>
                </a:cubicBezTo>
                <a:cubicBezTo>
                  <a:pt x="206" y="119"/>
                  <a:pt x="225" y="164"/>
                  <a:pt x="207" y="213"/>
                </a:cubicBezTo>
                <a:cubicBezTo>
                  <a:pt x="200" y="231"/>
                  <a:pt x="193" y="256"/>
                  <a:pt x="175" y="261"/>
                </a:cubicBezTo>
                <a:cubicBezTo>
                  <a:pt x="115" y="278"/>
                  <a:pt x="193" y="254"/>
                  <a:pt x="120" y="284"/>
                </a:cubicBezTo>
                <a:cubicBezTo>
                  <a:pt x="105" y="290"/>
                  <a:pt x="73" y="300"/>
                  <a:pt x="73" y="300"/>
                </a:cubicBezTo>
                <a:cubicBezTo>
                  <a:pt x="18" y="291"/>
                  <a:pt x="14" y="289"/>
                  <a:pt x="2" y="237"/>
                </a:cubicBezTo>
                <a:cubicBezTo>
                  <a:pt x="6" y="190"/>
                  <a:pt x="0" y="80"/>
                  <a:pt x="41" y="40"/>
                </a:cubicBezTo>
                <a:cubicBezTo>
                  <a:pt x="61" y="20"/>
                  <a:pt x="136" y="11"/>
                  <a:pt x="136" y="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036209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>
                <a:latin typeface="+mn-lt"/>
              </a:rPr>
              <a:t>for loop variants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31192"/>
            <a:ext cx="8245806" cy="4907721"/>
          </a:xfrm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>
                <a:solidFill>
                  <a:srgbClr val="C00000"/>
                </a:solidFill>
              </a:rPr>
              <a:t>Multiple expressions </a:t>
            </a:r>
            <a:r>
              <a:rPr lang="en-US" altLang="en-US" b="1" i="1" dirty="0">
                <a:solidFill>
                  <a:srgbClr val="C00000"/>
                </a:solidFill>
              </a:rPr>
              <a:t>(comma between…)</a:t>
            </a:r>
            <a:br>
              <a:rPr lang="en-US" altLang="en-US" b="1" i="1" dirty="0"/>
            </a:b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    for(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=0 , j=10 ;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&lt;j ;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++ , j--)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b="1" dirty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>
                <a:solidFill>
                  <a:srgbClr val="C00000"/>
                </a:solidFill>
              </a:rPr>
              <a:t>Omitting fields </a:t>
            </a:r>
            <a:r>
              <a:rPr lang="en-US" altLang="en-US" b="1" i="1" dirty="0">
                <a:solidFill>
                  <a:srgbClr val="C00000"/>
                </a:solidFill>
              </a:rPr>
              <a:t>(semicolon have to be still…)</a:t>
            </a:r>
            <a:br>
              <a:rPr lang="en-US" altLang="en-US" b="1" i="1" dirty="0">
                <a:solidFill>
                  <a:srgbClr val="C00000"/>
                </a:solidFill>
              </a:rPr>
            </a:b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=0;      </a:t>
            </a:r>
            <a:b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    for( ; 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&lt;10 ;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++ 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altLang="en-US" b="1" dirty="0">
              <a:solidFill>
                <a:srgbClr val="C0000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>
                <a:solidFill>
                  <a:srgbClr val="C00000"/>
                </a:solidFill>
              </a:rPr>
              <a:t>Declaring variables</a:t>
            </a:r>
            <a:br>
              <a:rPr lang="en-US" altLang="en-US" b="1" dirty="0"/>
            </a:b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   for(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int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=0 ;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=10  ;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++ )</a:t>
            </a:r>
          </a:p>
        </p:txBody>
      </p:sp>
      <p:sp>
        <p:nvSpPr>
          <p:cNvPr id="100357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C0BF27-FF6F-4F01-B98D-98570E2A2FEC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10035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E2C759-9BC9-4726-83DB-1D35BF3A6C8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35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0" y="571500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/>
              <a:t>while-loop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4546" y="1417830"/>
            <a:ext cx="8834907" cy="468435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u="sng" dirty="0"/>
              <a:t>General format: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                      while (test expression)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                              {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                                  body of the loop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                               }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en-US" sz="2000" b="1" dirty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</a:rPr>
              <a:t>Entry controlled </a:t>
            </a:r>
            <a:r>
              <a:rPr lang="en-US" sz="2000" b="1" dirty="0"/>
              <a:t>loop statement.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FF0000"/>
                </a:solidFill>
              </a:rPr>
              <a:t>Test condition </a:t>
            </a:r>
            <a:r>
              <a:rPr lang="en-US" sz="2000" b="1" dirty="0"/>
              <a:t>is evaluated &amp; if it is true, then body of the loop is executed.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/>
              <a:t>This is </a:t>
            </a:r>
            <a:r>
              <a:rPr lang="en-US" sz="2000" b="1" dirty="0">
                <a:solidFill>
                  <a:srgbClr val="FF0000"/>
                </a:solidFill>
              </a:rPr>
              <a:t>repeated until the test condition becomes false</a:t>
            </a:r>
            <a:r>
              <a:rPr lang="en-US" sz="2000" b="1" dirty="0"/>
              <a:t>, &amp; control transferred out of the loop.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C00000"/>
                </a:solidFill>
              </a:rPr>
              <a:t>Body of loop is not executed if the condition is false at the very first attempt</a:t>
            </a:r>
            <a:r>
              <a:rPr lang="en-US" sz="2000" b="1" dirty="0"/>
              <a:t>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>
                <a:solidFill>
                  <a:srgbClr val="C00000"/>
                </a:solidFill>
              </a:rPr>
              <a:t>While loop can be nested.</a:t>
            </a:r>
          </a:p>
        </p:txBody>
      </p:sp>
      <p:sp>
        <p:nvSpPr>
          <p:cNvPr id="63494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E29761-39FB-422D-A32F-4432FC8DBD94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63491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5636117" y="6378555"/>
            <a:ext cx="33147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B9760D-90A1-488D-8714-A8A90620B88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63493" name="Text Box 18"/>
          <p:cNvSpPr txBox="1">
            <a:spLocks noChangeArrowheads="1"/>
          </p:cNvSpPr>
          <p:nvPr/>
        </p:nvSpPr>
        <p:spPr bwMode="auto">
          <a:xfrm>
            <a:off x="5230505" y="2114551"/>
            <a:ext cx="26561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Note</a:t>
            </a:r>
            <a:r>
              <a:rPr lang="en-US" alt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 braces optional if only one statement.</a:t>
            </a:r>
          </a:p>
        </p:txBody>
      </p:sp>
    </p:spTree>
    <p:extLst>
      <p:ext uri="{BB962C8B-B14F-4D97-AF65-F5344CB8AC3E}">
        <p14:creationId xmlns:p14="http://schemas.microsoft.com/office/powerpoint/2010/main" val="3434609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statement</a:t>
            </a:r>
          </a:p>
        </p:txBody>
      </p:sp>
      <p:sp>
        <p:nvSpPr>
          <p:cNvPr id="6556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6AB942-EF15-4549-BE23-B1B57F64EF41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6555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D7A6D4-9C6F-4926-95BE-5D11C1C35FB7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5539" name="Text Box 4"/>
          <p:cNvSpPr txBox="1">
            <a:spLocks noChangeArrowheads="1"/>
          </p:cNvSpPr>
          <p:nvPr/>
        </p:nvSpPr>
        <p:spPr bwMode="auto">
          <a:xfrm>
            <a:off x="2457451" y="1885951"/>
            <a:ext cx="3044423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/>
              <a:t>( </a:t>
            </a:r>
            <a:r>
              <a:rPr lang="en-US" altLang="en-US">
                <a:latin typeface="Aharoni" panose="02010803020104030203" pitchFamily="2" charset="-79"/>
                <a:cs typeface="Aharoni" panose="02010803020104030203" pitchFamily="2" charset="-79"/>
              </a:rPr>
              <a:t>expression</a:t>
            </a:r>
            <a:r>
              <a:rPr lang="en-US" altLang="en-US" i="1"/>
              <a:t> </a:t>
            </a:r>
            <a:r>
              <a:rPr lang="en-US" altLang="en-US"/>
              <a:t>)</a:t>
            </a:r>
          </a:p>
          <a:p>
            <a:pPr eaLnBrk="1" hangingPunct="1"/>
            <a:r>
              <a:rPr lang="en-US" altLang="en-US" i="1"/>
              <a:t>	program statement</a:t>
            </a:r>
          </a:p>
        </p:txBody>
      </p:sp>
      <p:sp>
        <p:nvSpPr>
          <p:cNvPr id="37901" name="AutoShape 18"/>
          <p:cNvSpPr>
            <a:spLocks noChangeArrowheads="1"/>
          </p:cNvSpPr>
          <p:nvPr/>
        </p:nvSpPr>
        <p:spPr bwMode="auto">
          <a:xfrm>
            <a:off x="5372100" y="2000250"/>
            <a:ext cx="2457450" cy="1543050"/>
          </a:xfrm>
          <a:prstGeom prst="cloudCallout">
            <a:avLst>
              <a:gd name="adj1" fmla="val -60417"/>
              <a:gd name="adj2" fmla="val 6566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350" b="1" dirty="0">
                <a:solidFill>
                  <a:srgbClr val="FFFF00"/>
                </a:solidFill>
              </a:rPr>
              <a:t>Loop with the test in the beginning !</a:t>
            </a:r>
          </a:p>
          <a:p>
            <a:pPr algn="ctr" eaLnBrk="1" hangingPunct="1">
              <a:defRPr/>
            </a:pPr>
            <a:r>
              <a:rPr lang="en-US" altLang="en-US" sz="1350" b="1" dirty="0">
                <a:solidFill>
                  <a:schemeClr val="bg1">
                    <a:lumMod val="95000"/>
                  </a:schemeClr>
                </a:solidFill>
              </a:rPr>
              <a:t>Body might never be executed !</a:t>
            </a:r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3600450" y="4514850"/>
            <a:ext cx="1657350" cy="3429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statement (s)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3543300" y="3600450"/>
            <a:ext cx="1771650" cy="8001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Loop_expression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4457700" y="4383881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0124" name="Text Box 8"/>
          <p:cNvSpPr txBox="1">
            <a:spLocks noChangeArrowheads="1"/>
          </p:cNvSpPr>
          <p:nvPr/>
        </p:nvSpPr>
        <p:spPr bwMode="auto">
          <a:xfrm>
            <a:off x="3714751" y="4229100"/>
            <a:ext cx="47320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50" b="1"/>
              <a:t>yes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V="1">
            <a:off x="2571750" y="3446860"/>
            <a:ext cx="188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2568178" y="5341144"/>
            <a:ext cx="1889522" cy="107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4457700" y="3143251"/>
            <a:ext cx="0" cy="497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90128" name="Text Box 12"/>
          <p:cNvSpPr txBox="1">
            <a:spLocks noChangeArrowheads="1"/>
          </p:cNvSpPr>
          <p:nvPr/>
        </p:nvSpPr>
        <p:spPr bwMode="auto">
          <a:xfrm>
            <a:off x="5345907" y="4000500"/>
            <a:ext cx="41549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50" b="1"/>
              <a:t>No</a:t>
            </a:r>
          </a:p>
        </p:txBody>
      </p:sp>
      <p:sp>
        <p:nvSpPr>
          <p:cNvPr id="65549" name="Line 16"/>
          <p:cNvSpPr>
            <a:spLocks noChangeShapeType="1"/>
          </p:cNvSpPr>
          <p:nvPr/>
        </p:nvSpPr>
        <p:spPr bwMode="auto">
          <a:xfrm flipV="1">
            <a:off x="2568178" y="3449242"/>
            <a:ext cx="3572" cy="18835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5550" name="Line 11"/>
          <p:cNvSpPr>
            <a:spLocks noChangeShapeType="1"/>
          </p:cNvSpPr>
          <p:nvPr/>
        </p:nvSpPr>
        <p:spPr bwMode="auto">
          <a:xfrm>
            <a:off x="4457700" y="4857751"/>
            <a:ext cx="0" cy="497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5551" name="Line 16"/>
          <p:cNvSpPr>
            <a:spLocks noChangeShapeType="1"/>
          </p:cNvSpPr>
          <p:nvPr/>
        </p:nvSpPr>
        <p:spPr bwMode="auto">
          <a:xfrm>
            <a:off x="5314950" y="4000500"/>
            <a:ext cx="1028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 flipV="1">
            <a:off x="6343650" y="4000500"/>
            <a:ext cx="0" cy="1247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063479" y="3864769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1</a:t>
            </a:r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3086100" y="4537472"/>
            <a:ext cx="342900" cy="26550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2</a:t>
            </a:r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2634854" y="3867150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3</a:t>
            </a:r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400800" y="3914775"/>
            <a:ext cx="342900" cy="2857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4</a:t>
            </a:r>
          </a:p>
        </p:txBody>
      </p:sp>
      <p:sp>
        <p:nvSpPr>
          <p:cNvPr id="65558" name="AutoShape 5"/>
          <p:cNvSpPr>
            <a:spLocks noChangeArrowheads="1"/>
          </p:cNvSpPr>
          <p:nvPr/>
        </p:nvSpPr>
        <p:spPr bwMode="auto">
          <a:xfrm>
            <a:off x="3588544" y="2800350"/>
            <a:ext cx="1744266" cy="3429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statement before loop</a:t>
            </a:r>
          </a:p>
        </p:txBody>
      </p:sp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5456636" y="5257800"/>
            <a:ext cx="1744265" cy="3429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350"/>
              <a:t>Next statement</a:t>
            </a:r>
          </a:p>
        </p:txBody>
      </p:sp>
    </p:spTree>
    <p:extLst>
      <p:ext uri="{BB962C8B-B14F-4D97-AF65-F5344CB8AC3E}">
        <p14:creationId xmlns:p14="http://schemas.microsoft.com/office/powerpoint/2010/main" val="257783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1" grpId="0" animBg="1"/>
      <p:bldP spid="90124" grpId="0"/>
      <p:bldP spid="90128" grpId="0"/>
      <p:bldP spid="21" grpId="0" animBg="1"/>
      <p:bldP spid="22" grpId="0" animBg="1"/>
      <p:bldP spid="23" grpId="0" animBg="1"/>
      <p:bldP spid="24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xfrm>
            <a:off x="2036928" y="690961"/>
            <a:ext cx="5314950" cy="41195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en-US" sz="2400" dirty="0"/>
              <a:t>Finding sum of natural numbers up to 100</a:t>
            </a:r>
          </a:p>
        </p:txBody>
      </p:sp>
      <p:sp>
        <p:nvSpPr>
          <p:cNvPr id="101378" name="Text Box 2"/>
          <p:cNvSpPr txBox="1">
            <a:spLocks noGrp="1" noChangeArrowheads="1"/>
          </p:cNvSpPr>
          <p:nvPr>
            <p:ph idx="1"/>
          </p:nvPr>
        </p:nvSpPr>
        <p:spPr>
          <a:xfrm>
            <a:off x="850006" y="1714501"/>
            <a:ext cx="3979571" cy="362307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#include &lt;</a:t>
            </a:r>
            <a:r>
              <a:rPr lang="en-US" sz="1800" b="1" dirty="0" err="1"/>
              <a:t>stdio.h</a:t>
            </a:r>
            <a:r>
              <a:rPr lang="en-US" sz="1800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 err="1"/>
              <a:t>int</a:t>
            </a:r>
            <a:r>
              <a:rPr lang="en-US" sz="1800" b="1" dirty="0"/>
              <a:t> main()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{	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</a:t>
            </a:r>
            <a:r>
              <a:rPr lang="en-US" sz="1800" b="1" dirty="0" err="1"/>
              <a:t>int</a:t>
            </a:r>
            <a:r>
              <a:rPr lang="en-US" sz="1800" b="1" dirty="0"/>
              <a:t> n;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</a:t>
            </a:r>
            <a:r>
              <a:rPr lang="en-US" sz="1800" b="1" dirty="0" err="1"/>
              <a:t>int</a:t>
            </a:r>
            <a:r>
              <a:rPr lang="en-US" sz="1800" b="1" dirty="0"/>
              <a:t> sum;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sum=0; </a:t>
            </a: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//initialize sum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endParaRPr lang="en-US" sz="1800" b="1" dirty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for(n = 1; n &lt; 100; n=n + 1)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{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     sum=sum + n;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}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    </a:t>
            </a:r>
            <a:r>
              <a:rPr lang="en-US" sz="1800" b="1" dirty="0" err="1"/>
              <a:t>printf</a:t>
            </a:r>
            <a:r>
              <a:rPr lang="en-US" sz="1800" b="1" dirty="0"/>
              <a:t>(“%</a:t>
            </a:r>
            <a:r>
              <a:rPr lang="en-US" sz="1800" b="1" dirty="0" err="1"/>
              <a:t>d”,sum</a:t>
            </a:r>
            <a:r>
              <a:rPr lang="en-US" sz="1800" b="1" dirty="0"/>
              <a:t>);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return 0;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800" b="1" dirty="0"/>
              <a:t>}</a:t>
            </a:r>
          </a:p>
        </p:txBody>
      </p:sp>
      <p:sp>
        <p:nvSpPr>
          <p:cNvPr id="6759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7E501E-9996-4840-AB5F-1993C5BD9C33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683883-FB1A-4F2B-906B-A58D57EBCD3C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257800" y="1709739"/>
            <a:ext cx="2286000" cy="357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/>
              <a:t>#include &lt;</a:t>
            </a:r>
            <a:r>
              <a:rPr lang="en-US" b="1" dirty="0" err="1"/>
              <a:t>stdio.h</a:t>
            </a:r>
            <a:r>
              <a:rPr lang="en-US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{	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    </a:t>
            </a:r>
            <a:r>
              <a:rPr lang="en-US" b="1" kern="0" dirty="0" err="1"/>
              <a:t>int</a:t>
            </a:r>
            <a:r>
              <a:rPr lang="en-US" b="1" kern="0" dirty="0"/>
              <a:t> n;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    </a:t>
            </a:r>
            <a:r>
              <a:rPr lang="en-US" b="1" kern="0" dirty="0" err="1"/>
              <a:t>int</a:t>
            </a:r>
            <a:r>
              <a:rPr lang="en-US" b="1" kern="0" dirty="0"/>
              <a:t> sum;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    sum=0; </a:t>
            </a:r>
            <a:r>
              <a:rPr lang="en-US" b="1" kern="0" dirty="0">
                <a:solidFill>
                  <a:schemeClr val="bg2">
                    <a:lumMod val="10000"/>
                  </a:schemeClr>
                </a:solidFill>
              </a:rPr>
              <a:t>//initialize sum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accent2"/>
                </a:solidFill>
              </a:rPr>
              <a:t>    n=1;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chemeClr val="bg1"/>
                </a:solidFill>
              </a:rPr>
              <a:t>    </a:t>
            </a:r>
            <a:r>
              <a:rPr lang="en-US" b="1" kern="0" dirty="0">
                <a:solidFill>
                  <a:srgbClr val="C00000"/>
                </a:solidFill>
              </a:rPr>
              <a:t>while (</a:t>
            </a:r>
            <a:r>
              <a:rPr lang="en-US" b="1" kern="0" dirty="0">
                <a:solidFill>
                  <a:schemeClr val="accent2"/>
                </a:solidFill>
              </a:rPr>
              <a:t>n &lt; 100</a:t>
            </a:r>
            <a:r>
              <a:rPr lang="en-US" b="1" kern="0" dirty="0">
                <a:solidFill>
                  <a:srgbClr val="C00000"/>
                </a:solidFill>
              </a:rPr>
              <a:t>)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rgbClr val="C00000"/>
                </a:solidFill>
              </a:rPr>
              <a:t>    {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rgbClr val="C00000"/>
                </a:solidFill>
              </a:rPr>
              <a:t>         sum= sum + n;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rgbClr val="C00000"/>
                </a:solidFill>
              </a:rPr>
              <a:t>         </a:t>
            </a:r>
            <a:r>
              <a:rPr lang="en-US" b="1" kern="0" dirty="0">
                <a:solidFill>
                  <a:schemeClr val="accent2"/>
                </a:solidFill>
              </a:rPr>
              <a:t>n = n + 1;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>
                <a:solidFill>
                  <a:srgbClr val="C00000"/>
                </a:solidFill>
              </a:rPr>
              <a:t>    }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kern="0" dirty="0"/>
              <a:t>    </a:t>
            </a:r>
            <a:r>
              <a:rPr lang="en-US" b="1" kern="0" dirty="0" err="1"/>
              <a:t>printf</a:t>
            </a:r>
            <a:r>
              <a:rPr lang="en-US" b="1" kern="0" dirty="0"/>
              <a:t>(“%</a:t>
            </a:r>
            <a:r>
              <a:rPr lang="en-US" b="1" kern="0" dirty="0" err="1"/>
              <a:t>d”,sum</a:t>
            </a:r>
            <a:r>
              <a:rPr lang="en-US" b="1" kern="0" dirty="0"/>
              <a:t>);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    return 0;</a:t>
            </a:r>
          </a:p>
          <a:p>
            <a:pPr marL="257175" indent="-257175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b="1" kern="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5082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1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13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13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2065503" y="1085851"/>
            <a:ext cx="5372100" cy="5143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altLang="en-US" sz="2100" dirty="0"/>
              <a:t>Program to reverse the digits of a number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/>
              <a:t> </a:t>
            </a:r>
          </a:p>
        </p:txBody>
      </p:sp>
      <p:sp>
        <p:nvSpPr>
          <p:cNvPr id="69638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6FA92F-91BB-4DB8-BBA5-EE011CBEFBCA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6963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0A3ADA-4314-4C1C-A307-A4D6AFDF1CD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996279" y="1665836"/>
            <a:ext cx="5715000" cy="469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/>
              <a:t>#include &lt;</a:t>
            </a:r>
            <a:r>
              <a:rPr lang="en-US" b="1" dirty="0" err="1"/>
              <a:t>stdio.h</a:t>
            </a:r>
            <a:r>
              <a:rPr lang="en-US" b="1" dirty="0"/>
              <a:t>&gt;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b="1" dirty="0" err="1"/>
              <a:t>int</a:t>
            </a:r>
            <a:r>
              <a:rPr lang="en-US" b="1" dirty="0"/>
              <a:t> main()</a:t>
            </a:r>
            <a:endParaRPr lang="en-US" altLang="en-US" b="1" dirty="0"/>
          </a:p>
          <a:p>
            <a:pPr eaLnBrk="1" hangingPunct="1">
              <a:defRPr/>
            </a:pPr>
            <a:r>
              <a:rPr lang="en-US" altLang="en-US" b="1" dirty="0"/>
              <a:t>{</a:t>
            </a:r>
          </a:p>
          <a:p>
            <a:pPr lvl="1" eaLnBrk="1" hangingPunct="1">
              <a:defRPr/>
            </a:pPr>
            <a:r>
              <a:rPr lang="en-US" altLang="en-US" b="1" dirty="0" err="1"/>
              <a:t>int</a:t>
            </a:r>
            <a:r>
              <a:rPr lang="en-US" altLang="en-US" b="1" dirty="0"/>
              <a:t> number, rev=0, </a:t>
            </a:r>
            <a:r>
              <a:rPr lang="en-US" altLang="en-US" b="1" dirty="0" err="1"/>
              <a:t>right_digit</a:t>
            </a:r>
            <a:r>
              <a:rPr lang="en-US" altLang="en-US" b="1" dirty="0"/>
              <a:t>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(“Enter your number.\n“);</a:t>
            </a:r>
          </a:p>
          <a:p>
            <a:pPr lvl="1" eaLnBrk="1" hangingPunct="1">
              <a:defRPr/>
            </a:pPr>
            <a:r>
              <a:rPr lang="en-US" altLang="en-US" b="1" dirty="0"/>
              <a:t>scanf(“%</a:t>
            </a:r>
            <a:r>
              <a:rPr lang="en-US" altLang="en-US" b="1" dirty="0" err="1"/>
              <a:t>d”,&amp;number</a:t>
            </a:r>
            <a:r>
              <a:rPr lang="en-US" altLang="en-US" b="1" dirty="0"/>
              <a:t>);</a:t>
            </a:r>
          </a:p>
          <a:p>
            <a:pPr lvl="1" eaLnBrk="1" hangingPunct="1">
              <a:defRPr/>
            </a:pPr>
            <a:endParaRPr lang="en-US" altLang="en-US" b="1" dirty="0"/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while ( number != 0 ) 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{</a:t>
            </a:r>
          </a:p>
          <a:p>
            <a:pPr lvl="2" eaLnBrk="1" hangingPunct="1">
              <a:defRPr/>
            </a:pP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 = number % 10;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rev=rev*10 + </a:t>
            </a:r>
            <a:r>
              <a:rPr lang="en-US" altLang="en-US" b="1" dirty="0" err="1">
                <a:solidFill>
                  <a:schemeClr val="bg2">
                    <a:lumMod val="10000"/>
                  </a:schemeClr>
                </a:solidFill>
              </a:rPr>
              <a:t>right_digit</a:t>
            </a: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lvl="2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number = number / 10;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bg2">
                    <a:lumMod val="10000"/>
                  </a:schemeClr>
                </a:solidFill>
              </a:rPr>
              <a:t>}</a:t>
            </a:r>
          </a:p>
          <a:p>
            <a:pPr lvl="1"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(“The reversed number is %d“, rev);</a:t>
            </a:r>
          </a:p>
          <a:p>
            <a:pPr lvl="1" eaLnBrk="1" hangingPunct="1">
              <a:defRPr/>
            </a:pPr>
            <a:r>
              <a:rPr lang="en-US" altLang="en-US" b="1" dirty="0"/>
              <a:t>return 0;</a:t>
            </a:r>
          </a:p>
          <a:p>
            <a:pPr eaLnBrk="1" hangingPunct="1">
              <a:defRPr/>
            </a:pPr>
            <a:r>
              <a:rPr lang="en-US" alt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555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085851"/>
            <a:ext cx="5257800" cy="411956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dirty="0"/>
              <a:t>Controlling the program flow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half" idx="1"/>
          </p:nvPr>
        </p:nvSpPr>
        <p:spPr bwMode="auto">
          <a:xfrm>
            <a:off x="978794" y="1674254"/>
            <a:ext cx="4450456" cy="3777619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n-US" altLang="en-US" dirty="0"/>
              <a:t>Forms of controlling the program flow:</a:t>
            </a:r>
          </a:p>
          <a:p>
            <a:pPr lvl="1" algn="just" eaLnBrk="1" hangingPunct="1">
              <a:buFont typeface="Arial" charset="0"/>
              <a:buChar char="–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Executing a sequence of statements</a:t>
            </a:r>
          </a:p>
          <a:p>
            <a:pPr lvl="1" algn="just" eaLnBrk="1" hangingPunct="1">
              <a:buFont typeface="Arial" charset="0"/>
              <a:buChar char="–"/>
              <a:defRPr/>
            </a:pPr>
            <a:r>
              <a:rPr lang="en-US" altLang="en-US" dirty="0">
                <a:solidFill>
                  <a:schemeClr val="bg2">
                    <a:lumMod val="10000"/>
                  </a:schemeClr>
                </a:solidFill>
              </a:rPr>
              <a:t>Using a test to decide between alternative sequences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branching</a:t>
            </a:r>
            <a:r>
              <a:rPr lang="en-US" altLang="en-US" dirty="0"/>
              <a:t>)</a:t>
            </a:r>
          </a:p>
          <a:p>
            <a:pPr lvl="1" algn="just" eaLnBrk="1" hangingPunct="1">
              <a:buFont typeface="Arial" charset="0"/>
              <a:buChar char="–"/>
              <a:defRPr/>
            </a:pPr>
            <a:r>
              <a:rPr lang="en-US" altLang="en-US" dirty="0"/>
              <a:t>Repeating a sequence of statements (until some condition is met) (</a:t>
            </a:r>
            <a:r>
              <a:rPr lang="en-US" alt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looping</a:t>
            </a:r>
            <a:r>
              <a:rPr lang="en-US" altLang="en-US" dirty="0"/>
              <a:t>)</a:t>
            </a:r>
          </a:p>
          <a:p>
            <a:pPr lvl="2" algn="just" eaLnBrk="1" hangingPunct="1">
              <a:buFont typeface="Arial" charset="0"/>
              <a:buChar char="•"/>
              <a:defRPr/>
            </a:pPr>
            <a:endParaRPr lang="en-US" altLang="en-US" dirty="0"/>
          </a:p>
          <a:p>
            <a:pPr algn="just" eaLnBrk="1" hangingPunct="1">
              <a:buFont typeface="Arial" charset="0"/>
              <a:buChar char="•"/>
              <a:defRPr/>
            </a:pPr>
            <a:endParaRPr lang="en-US" altLang="en-US" dirty="0"/>
          </a:p>
          <a:p>
            <a:pPr algn="just" eaLnBrk="1" hangingPunct="1">
              <a:buFont typeface="Arial" charset="0"/>
              <a:buChar char="•"/>
              <a:defRPr/>
            </a:pPr>
            <a:endParaRPr lang="en-US" altLang="en-US" dirty="0"/>
          </a:p>
        </p:txBody>
      </p:sp>
      <p:sp>
        <p:nvSpPr>
          <p:cNvPr id="48134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017DFC-B2FB-4C90-BCCF-161C15305994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4813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CC2CF0-E4CC-4C87-AE88-4750014E47F3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5543551" y="2533650"/>
            <a:ext cx="1569660" cy="24006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5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Statement1 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Statement2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Statement3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Statement4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Statement5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Statement6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Statement7</a:t>
            </a:r>
          </a:p>
          <a:p>
            <a:pPr eaLnBrk="1" hangingPunct="1"/>
            <a:r>
              <a:rPr lang="en-US" altLang="en-US" sz="1500">
                <a:latin typeface="Courier New" panose="02070309020205020404" pitchFamily="49" charset="0"/>
              </a:rPr>
              <a:t> Statement8</a:t>
            </a:r>
          </a:p>
          <a:p>
            <a:pPr eaLnBrk="1" hangingPunct="1"/>
            <a:endParaRPr lang="en-US" altLang="en-US" sz="15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3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047165" y="1117998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Program Looping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1" y="1714500"/>
            <a:ext cx="6972300" cy="9959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000" b="1" dirty="0"/>
              <a:t>A set of statements that executes repetitively for a number of times.</a:t>
            </a:r>
            <a:endParaRPr lang="en-US" altLang="en-US" sz="2000" dirty="0"/>
          </a:p>
          <a:p>
            <a:pPr algn="just" eaLnBrk="1" hangingPunct="1">
              <a:lnSpc>
                <a:spcPct val="90000"/>
              </a:lnSpc>
            </a:pPr>
            <a:r>
              <a:rPr lang="en-US" altLang="en-US" sz="2000" dirty="0"/>
              <a:t>Simple example: </a:t>
            </a:r>
            <a:r>
              <a:rPr lang="en-US" altLang="en-US" sz="2000" dirty="0">
                <a:solidFill>
                  <a:srgbClr val="FF0000"/>
                </a:solidFill>
              </a:rPr>
              <a:t>displaying a message 100 times: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000" dirty="0"/>
          </a:p>
          <a:p>
            <a:pPr algn="just" eaLnBrk="1" hangingPunct="1">
              <a:lnSpc>
                <a:spcPct val="90000"/>
              </a:lnSpc>
            </a:pPr>
            <a:endParaRPr lang="en-US" altLang="en-US" sz="2000" dirty="0"/>
          </a:p>
          <a:p>
            <a:pPr algn="just" eaLnBrk="1" hangingPunct="1">
              <a:lnSpc>
                <a:spcPct val="90000"/>
              </a:lnSpc>
            </a:pPr>
            <a:endParaRPr lang="en-US" altLang="en-US" sz="2000" dirty="0"/>
          </a:p>
        </p:txBody>
      </p:sp>
      <p:sp>
        <p:nvSpPr>
          <p:cNvPr id="4916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08987C-23A9-4163-A10F-C947FF841774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491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E9A67C-BAD0-403E-A7D4-19EC7A845A1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1685" name="Text Box 9"/>
          <p:cNvSpPr txBox="1">
            <a:spLocks noChangeArrowheads="1"/>
          </p:cNvSpPr>
          <p:nvPr/>
        </p:nvSpPr>
        <p:spPr bwMode="auto">
          <a:xfrm>
            <a:off x="2165915" y="2845359"/>
            <a:ext cx="1856086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(hello !\n”);</a:t>
            </a:r>
          </a:p>
          <a:p>
            <a:pPr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(hello !\n”)</a:t>
            </a:r>
          </a:p>
          <a:p>
            <a:pPr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(hello !\n”)</a:t>
            </a:r>
          </a:p>
          <a:p>
            <a:pPr eaLnBrk="1" hangingPunct="1">
              <a:defRPr/>
            </a:pPr>
            <a:r>
              <a:rPr lang="en-US" altLang="en-US" b="1" dirty="0"/>
              <a:t>…</a:t>
            </a:r>
          </a:p>
          <a:p>
            <a:pPr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(hello !\n”)</a:t>
            </a:r>
          </a:p>
          <a:p>
            <a:pPr eaLnBrk="1" hangingPunct="1">
              <a:defRPr/>
            </a:pPr>
            <a:r>
              <a:rPr lang="en-US" altLang="en-US" b="1" dirty="0" err="1"/>
              <a:t>printf</a:t>
            </a:r>
            <a:r>
              <a:rPr lang="en-US" altLang="en-US" b="1" dirty="0"/>
              <a:t>(hello !\n”)</a:t>
            </a:r>
          </a:p>
        </p:txBody>
      </p:sp>
      <p:sp>
        <p:nvSpPr>
          <p:cNvPr id="71686" name="Text Box 10"/>
          <p:cNvSpPr txBox="1">
            <a:spLocks noChangeArrowheads="1"/>
          </p:cNvSpPr>
          <p:nvPr/>
        </p:nvSpPr>
        <p:spPr bwMode="auto">
          <a:xfrm>
            <a:off x="4550569" y="3771901"/>
            <a:ext cx="2955489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000" b="1" dirty="0"/>
              <a:t>Repeat 100 times</a:t>
            </a:r>
          </a:p>
          <a:p>
            <a:pPr eaLnBrk="1" hangingPunct="1">
              <a:defRPr/>
            </a:pPr>
            <a:r>
              <a:rPr lang="en-US" altLang="en-US" sz="2000" b="1" dirty="0"/>
              <a:t>	 </a:t>
            </a:r>
            <a:r>
              <a:rPr lang="en-US" altLang="en-US" sz="2000" b="1" dirty="0" err="1"/>
              <a:t>printf</a:t>
            </a:r>
            <a:r>
              <a:rPr lang="en-US" altLang="en-US" sz="2000" b="1" dirty="0"/>
              <a:t>(hello !\n”)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978794" y="4800601"/>
            <a:ext cx="7727323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2000" b="1" i="1" dirty="0">
                <a:latin typeface="+mn-lt"/>
              </a:rPr>
              <a:t>Program looping</a:t>
            </a:r>
            <a:r>
              <a:rPr lang="en-US" altLang="en-US" sz="2000" i="1" dirty="0">
                <a:latin typeface="+mn-lt"/>
              </a:rPr>
              <a:t>: </a:t>
            </a:r>
            <a:r>
              <a:rPr lang="en-US" altLang="en-US" sz="2000" dirty="0">
                <a:latin typeface="+mn-lt"/>
              </a:rPr>
              <a:t>enables you to develop concise programs containing  </a:t>
            </a:r>
          </a:p>
          <a:p>
            <a:pPr algn="just" eaLnBrk="1" hangingPunct="1">
              <a:defRPr/>
            </a:pPr>
            <a:r>
              <a:rPr lang="en-US" altLang="en-US" sz="2000" dirty="0">
                <a:latin typeface="+mn-lt"/>
              </a:rPr>
              <a:t>repetitive processes that could otherwise require many lines of code ! </a:t>
            </a:r>
          </a:p>
        </p:txBody>
      </p:sp>
    </p:spTree>
    <p:extLst>
      <p:ext uri="{BB962C8B-B14F-4D97-AF65-F5344CB8AC3E}">
        <p14:creationId xmlns:p14="http://schemas.microsoft.com/office/powerpoint/2010/main" val="231985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9251" y="706465"/>
            <a:ext cx="5372100" cy="5143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need for program looping</a:t>
            </a:r>
          </a:p>
        </p:txBody>
      </p:sp>
      <p:sp>
        <p:nvSpPr>
          <p:cNvPr id="50184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41879A-D499-4EAB-AD8B-47218B92051F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501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4F4AA6-591D-4AB3-BF32-E51E492137B2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2707" name="Text Box 4"/>
          <p:cNvSpPr txBox="1">
            <a:spLocks noChangeArrowheads="1"/>
          </p:cNvSpPr>
          <p:nvPr/>
        </p:nvSpPr>
        <p:spPr bwMode="auto">
          <a:xfrm>
            <a:off x="1658203" y="2626519"/>
            <a:ext cx="6114197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#include &lt;</a:t>
            </a: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stdio.h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&gt;</a:t>
            </a:r>
          </a:p>
          <a:p>
            <a:pPr eaLnBrk="1" hangingPunct="1">
              <a:defRPr/>
            </a:pP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main (void) 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{</a:t>
            </a:r>
          </a:p>
          <a:p>
            <a:pPr lvl="1" eaLnBrk="1" hangingPunct="1">
              <a:defRPr/>
            </a:pP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int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triangularNumber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;</a:t>
            </a:r>
          </a:p>
          <a:p>
            <a:pPr lvl="1" eaLnBrk="1" hangingPunct="1">
              <a:defRPr/>
            </a:pPr>
            <a:r>
              <a:rPr lang="en-US" altLang="en-US" b="1" dirty="0" err="1">
                <a:solidFill>
                  <a:srgbClr val="C00000"/>
                </a:solidFill>
                <a:latin typeface="+mn-lt"/>
              </a:rPr>
              <a:t>triangularNumber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= 1 + 2 + 3 + 4 + 5 + 6 + 7 + 8;</a:t>
            </a:r>
          </a:p>
          <a:p>
            <a:pPr lvl="1" eaLnBrk="1" hangingPunct="1">
              <a:defRPr/>
            </a:pP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printf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(“The eighth triangular number is  %d“,</a:t>
            </a:r>
            <a:r>
              <a:rPr lang="en-US" alt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triangularNumber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);</a:t>
            </a:r>
          </a:p>
          <a:p>
            <a:pPr lvl="1"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return 0;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}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1004552" y="5362753"/>
            <a:ext cx="751079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1" i="1" dirty="0">
                <a:latin typeface="+mn-lt"/>
              </a:rPr>
              <a:t>What if we have to compute the 200-th (1000-th, </a:t>
            </a:r>
            <a:r>
              <a:rPr lang="en-US" altLang="en-US" b="1" i="1" dirty="0" err="1">
                <a:latin typeface="+mn-lt"/>
              </a:rPr>
              <a:t>etc</a:t>
            </a:r>
            <a:r>
              <a:rPr lang="en-US" altLang="en-US" b="1" i="1" dirty="0">
                <a:latin typeface="+mn-lt"/>
              </a:rPr>
              <a:t>)  triangular number ?</a:t>
            </a: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875763" y="1943100"/>
            <a:ext cx="69537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+mn-lt"/>
              </a:rPr>
              <a:t>Example problem: computing triangular numbers. </a:t>
            </a:r>
          </a:p>
          <a:p>
            <a:pPr eaLnBrk="1" hangingPunct="1"/>
            <a:r>
              <a:rPr lang="en-US" altLang="en-US" b="1" dirty="0">
                <a:latin typeface="+mn-lt"/>
              </a:rPr>
              <a:t>(The n-</a:t>
            </a:r>
            <a:r>
              <a:rPr lang="en-US" altLang="en-US" b="1" dirty="0" err="1">
                <a:latin typeface="+mn-lt"/>
              </a:rPr>
              <a:t>th</a:t>
            </a:r>
            <a:r>
              <a:rPr lang="en-US" altLang="en-US" b="1" dirty="0">
                <a:latin typeface="+mn-lt"/>
              </a:rPr>
              <a:t> triangular number is the  sum of the integers from 1 through </a:t>
            </a:r>
            <a:r>
              <a:rPr lang="en-US" altLang="en-US" b="1" i="1" dirty="0">
                <a:latin typeface="+mn-lt"/>
              </a:rPr>
              <a:t>n)</a:t>
            </a:r>
            <a:endParaRPr lang="en-US" altLang="en-US" b="1" dirty="0">
              <a:latin typeface="+mn-lt"/>
            </a:endParaRP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1004552" y="5882997"/>
            <a:ext cx="751079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b="1" dirty="0">
                <a:latin typeface="+mn-lt"/>
              </a:rPr>
              <a:t>We have 3 different statements for looping.</a:t>
            </a:r>
            <a:endParaRPr lang="en-US" altLang="en-US" b="1" dirty="0">
              <a:solidFill>
                <a:srgbClr val="FF0000"/>
              </a:solidFill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79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334" y="1380983"/>
            <a:ext cx="5372100" cy="5143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en-US" b="1" dirty="0">
                <a:latin typeface="+mn-lt"/>
              </a:rPr>
              <a:t>Iterative (loop) control structures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61540" y="2142724"/>
            <a:ext cx="5314950" cy="30515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85750" indent="-285750" algn="just"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altLang="en-US"/>
              <a:t>Three kinds of loop control structures: </a:t>
            </a:r>
          </a:p>
          <a:p>
            <a:pPr marL="600075" lvl="1" indent="-257175" algn="just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altLang="en-US" sz="2400" b="1">
                <a:solidFill>
                  <a:srgbClr val="C00000"/>
                </a:solidFill>
                <a:latin typeface="Tempus Sans ITC" panose="04020404030D07020202" pitchFamily="82" charset="0"/>
              </a:rPr>
              <a:t>while</a:t>
            </a:r>
          </a:p>
          <a:p>
            <a:pPr marL="600075" lvl="1" indent="-257175" algn="just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altLang="en-US" sz="2400" b="1">
                <a:solidFill>
                  <a:srgbClr val="C00000"/>
                </a:solidFill>
                <a:latin typeface="Tempus Sans ITC" panose="04020404030D07020202" pitchFamily="82" charset="0"/>
              </a:rPr>
              <a:t>do while</a:t>
            </a:r>
          </a:p>
          <a:p>
            <a:pPr marL="600075" lvl="1" indent="-257175" algn="just"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altLang="en-US" sz="2400" b="1">
                <a:solidFill>
                  <a:srgbClr val="C00000"/>
                </a:solidFill>
                <a:latin typeface="Tempus Sans ITC" panose="04020404030D07020202" pitchFamily="82" charset="0"/>
              </a:rPr>
              <a:t>for </a:t>
            </a:r>
          </a:p>
        </p:txBody>
      </p:sp>
      <p:sp>
        <p:nvSpPr>
          <p:cNvPr id="512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585E9C-4390-4BD5-BD67-F50FCC6C75A5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31A899-F823-4C80-AD06-D09301E5A8D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59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3391" y="635134"/>
            <a:ext cx="5372100" cy="51435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en-US" b="1" dirty="0">
                <a:latin typeface="+mn-lt"/>
              </a:rPr>
              <a:t>Iterative (loop) control structures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149485"/>
            <a:ext cx="8245806" cy="50274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285750" indent="-285750" algn="just">
              <a:lnSpc>
                <a:spcPct val="800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altLang="en-US" sz="2000" b="1" dirty="0"/>
              <a:t>Each loop control structure will have</a:t>
            </a:r>
          </a:p>
          <a:p>
            <a:pPr marL="600075" lvl="1" indent="-257175" algn="just">
              <a:lnSpc>
                <a:spcPct val="8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altLang="en-US" sz="2000" b="1" dirty="0">
                <a:solidFill>
                  <a:srgbClr val="C00000"/>
                </a:solidFill>
              </a:rPr>
              <a:t>Program loop: </a:t>
            </a:r>
            <a:r>
              <a:rPr lang="en-US" altLang="en-US" sz="2000" b="1" dirty="0"/>
              <a:t>body of loop.</a:t>
            </a:r>
          </a:p>
          <a:p>
            <a:pPr marL="600075" lvl="1" indent="-257175" algn="just">
              <a:lnSpc>
                <a:spcPct val="80000"/>
              </a:lnSpc>
              <a:spcAft>
                <a:spcPts val="450"/>
              </a:spcAft>
              <a:buFont typeface="Wingdings" panose="05000000000000000000" pitchFamily="2" charset="2"/>
              <a:buChar char="ü"/>
            </a:pPr>
            <a:r>
              <a:rPr lang="en-US" altLang="en-US" sz="2000" b="1" dirty="0">
                <a:solidFill>
                  <a:srgbClr val="C00000"/>
                </a:solidFill>
              </a:rPr>
              <a:t>control statement </a:t>
            </a:r>
            <a:r>
              <a:rPr lang="en-US" altLang="en-US" sz="2000" b="1" dirty="0">
                <a:sym typeface="Wingdings" panose="05000000000000000000" pitchFamily="2" charset="2"/>
              </a:rPr>
              <a:t></a:t>
            </a:r>
            <a:r>
              <a:rPr lang="en-US" altLang="en-US" sz="2000" b="1" dirty="0"/>
              <a:t> tests certain conditions &amp; then directs repeated execution of statements within the body of loop.</a:t>
            </a:r>
          </a:p>
          <a:p>
            <a:pPr marL="600075" lvl="1" indent="-257175" algn="just">
              <a:lnSpc>
                <a:spcPct val="80000"/>
              </a:lnSpc>
              <a:spcAft>
                <a:spcPts val="450"/>
              </a:spcAft>
              <a:buNone/>
            </a:pPr>
            <a:endParaRPr lang="en-US" altLang="en-US" sz="2000" b="1" dirty="0"/>
          </a:p>
          <a:p>
            <a:pPr marL="285750" indent="-285750" algn="just">
              <a:lnSpc>
                <a:spcPct val="800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altLang="en-US" sz="2000" b="1" dirty="0">
                <a:solidFill>
                  <a:schemeClr val="accent2"/>
                </a:solidFill>
              </a:rPr>
              <a:t>Two types:</a:t>
            </a:r>
            <a:r>
              <a:rPr lang="en-US" altLang="en-US" sz="2000" b="1" dirty="0"/>
              <a:t> Based on position of control statement.</a:t>
            </a:r>
          </a:p>
          <a:p>
            <a:pPr marL="285750" indent="-285750" algn="just">
              <a:lnSpc>
                <a:spcPct val="80000"/>
              </a:lnSpc>
              <a:spcAft>
                <a:spcPts val="450"/>
              </a:spcAft>
              <a:buFont typeface="Wingdings" panose="05000000000000000000" pitchFamily="2" charset="2"/>
              <a:buChar char="Ø"/>
            </a:pPr>
            <a:endParaRPr lang="en-US" altLang="en-US" sz="2000" b="1" dirty="0"/>
          </a:p>
          <a:p>
            <a:pPr marL="285750" indent="-285750" algn="just">
              <a:lnSpc>
                <a:spcPct val="80000"/>
              </a:lnSpc>
              <a:spcAft>
                <a:spcPts val="450"/>
              </a:spcAft>
              <a:buNone/>
            </a:pPr>
            <a:r>
              <a:rPr lang="en-US" altLang="en-US" sz="2000" b="1" dirty="0"/>
              <a:t>      1) </a:t>
            </a:r>
            <a:r>
              <a:rPr lang="en-US" altLang="en-US" sz="2000" b="1" dirty="0">
                <a:solidFill>
                  <a:srgbClr val="C00000"/>
                </a:solidFill>
              </a:rPr>
              <a:t>Entry controlled loop</a:t>
            </a:r>
            <a:r>
              <a:rPr lang="en-US" altLang="en-US" sz="2000" b="1" dirty="0"/>
              <a:t>: control is tested before the start of the loop. If false, body will not be executed.</a:t>
            </a:r>
          </a:p>
          <a:p>
            <a:pPr marL="285750" indent="-285750" algn="just">
              <a:lnSpc>
                <a:spcPct val="80000"/>
              </a:lnSpc>
              <a:spcAft>
                <a:spcPts val="450"/>
              </a:spcAft>
              <a:buNone/>
            </a:pPr>
            <a:endParaRPr lang="en-US" altLang="en-US" sz="2000" b="1" dirty="0"/>
          </a:p>
          <a:p>
            <a:pPr marL="285750" indent="-285750" algn="just">
              <a:lnSpc>
                <a:spcPct val="80000"/>
              </a:lnSpc>
              <a:spcAft>
                <a:spcPts val="450"/>
              </a:spcAft>
              <a:buNone/>
            </a:pPr>
            <a:r>
              <a:rPr lang="en-US" altLang="en-US" sz="2000" b="1" dirty="0"/>
              <a:t>      2) </a:t>
            </a:r>
            <a:r>
              <a:rPr lang="en-US" altLang="en-US" sz="2000" b="1" dirty="0">
                <a:solidFill>
                  <a:srgbClr val="C00000"/>
                </a:solidFill>
              </a:rPr>
              <a:t>Exit controlled loop</a:t>
            </a:r>
            <a:r>
              <a:rPr lang="en-US" altLang="en-US" sz="2000" b="1" dirty="0"/>
              <a:t>: test is performed at the end of the body. i.e. body of loop executed at least once.</a:t>
            </a:r>
          </a:p>
        </p:txBody>
      </p:sp>
      <p:sp>
        <p:nvSpPr>
          <p:cNvPr id="53253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BF59E6-185A-45F8-86FC-EF7FA158B32E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9C86E2-389F-49BF-A4B7-2DFEFA12CA9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96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6221" y="1175707"/>
            <a:ext cx="5372100" cy="5143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400" dirty="0"/>
              <a:t>Entry Controlled  &amp; Exit controlled loops</a:t>
            </a:r>
          </a:p>
        </p:txBody>
      </p:sp>
      <p:sp>
        <p:nvSpPr>
          <p:cNvPr id="55302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21E3F9-8CE3-4FE4-BCC9-5F7692965648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553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ABDF65-E2EE-4A34-BC2E-D9F57550103C}" type="slidenum">
              <a:rPr lang="en-US" altLang="en-US" smtClean="0"/>
              <a:pPr/>
              <a:t>7</a:t>
            </a:fld>
            <a:endParaRPr lang="en-US" altLang="en-US"/>
          </a:p>
        </p:txBody>
      </p:sp>
      <p:grpSp>
        <p:nvGrpSpPr>
          <p:cNvPr id="55299" name="Group 43"/>
          <p:cNvGrpSpPr>
            <a:grpSpLocks/>
          </p:cNvGrpSpPr>
          <p:nvPr/>
        </p:nvGrpSpPr>
        <p:grpSpPr bwMode="auto">
          <a:xfrm>
            <a:off x="5429251" y="1943100"/>
            <a:ext cx="2108597" cy="3371850"/>
            <a:chOff x="6179130" y="990600"/>
            <a:chExt cx="2279070" cy="5029200"/>
          </a:xfrm>
        </p:grpSpPr>
        <p:sp>
          <p:nvSpPr>
            <p:cNvPr id="55322" name="Line 16"/>
            <p:cNvSpPr>
              <a:spLocks noChangeShapeType="1"/>
            </p:cNvSpPr>
            <p:nvPr/>
          </p:nvSpPr>
          <p:spPr bwMode="auto">
            <a:xfrm>
              <a:off x="6934200" y="1219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grpSp>
          <p:nvGrpSpPr>
            <p:cNvPr id="55323" name="Group 42"/>
            <p:cNvGrpSpPr>
              <a:grpSpLocks/>
            </p:cNvGrpSpPr>
            <p:nvPr/>
          </p:nvGrpSpPr>
          <p:grpSpPr bwMode="auto">
            <a:xfrm>
              <a:off x="6179130" y="990600"/>
              <a:ext cx="2279070" cy="5029200"/>
              <a:chOff x="6179130" y="990600"/>
              <a:chExt cx="2279070" cy="5029200"/>
            </a:xfrm>
          </p:grpSpPr>
          <p:cxnSp>
            <p:nvCxnSpPr>
              <p:cNvPr id="55324" name="AutoShape 18"/>
              <p:cNvCxnSpPr>
                <a:cxnSpLocks noChangeShapeType="1"/>
              </p:cNvCxnSpPr>
              <p:nvPr/>
            </p:nvCxnSpPr>
            <p:spPr bwMode="auto">
              <a:xfrm flipV="1">
                <a:off x="7691896" y="1766455"/>
                <a:ext cx="762000" cy="308610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5325" name="AutoShape 17"/>
              <p:cNvSpPr>
                <a:spLocks noChangeArrowheads="1"/>
              </p:cNvSpPr>
              <p:nvPr/>
            </p:nvSpPr>
            <p:spPr bwMode="auto">
              <a:xfrm>
                <a:off x="6179130" y="4433455"/>
                <a:ext cx="1524000" cy="838200"/>
              </a:xfrm>
              <a:prstGeom prst="flowChartDecision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050" b="1"/>
                  <a:t>Test </a:t>
                </a:r>
              </a:p>
              <a:p>
                <a:pPr algn="ctr"/>
                <a:r>
                  <a:rPr lang="en-US" altLang="en-US" sz="1050" b="1"/>
                  <a:t>Condition</a:t>
                </a:r>
              </a:p>
            </p:txBody>
          </p:sp>
          <p:sp>
            <p:nvSpPr>
              <p:cNvPr id="55326" name="Line 19"/>
              <p:cNvSpPr>
                <a:spLocks noChangeShapeType="1"/>
              </p:cNvSpPr>
              <p:nvPr/>
            </p:nvSpPr>
            <p:spPr bwMode="auto">
              <a:xfrm>
                <a:off x="6948055" y="5257800"/>
                <a:ext cx="0" cy="762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27" name="Text Box 20"/>
              <p:cNvSpPr txBox="1">
                <a:spLocks noChangeArrowheads="1"/>
              </p:cNvSpPr>
              <p:nvPr/>
            </p:nvSpPr>
            <p:spPr bwMode="auto">
              <a:xfrm>
                <a:off x="7543800" y="4419601"/>
                <a:ext cx="514928" cy="378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050" b="1"/>
                  <a:t>True</a:t>
                </a:r>
              </a:p>
            </p:txBody>
          </p:sp>
          <p:sp>
            <p:nvSpPr>
              <p:cNvPr id="55328" name="AutoShape 22"/>
              <p:cNvSpPr>
                <a:spLocks noChangeArrowheads="1"/>
              </p:cNvSpPr>
              <p:nvPr/>
            </p:nvSpPr>
            <p:spPr bwMode="auto">
              <a:xfrm>
                <a:off x="6752032" y="1524000"/>
                <a:ext cx="365832" cy="457200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050" b="1"/>
              </a:p>
            </p:txBody>
          </p:sp>
          <p:sp>
            <p:nvSpPr>
              <p:cNvPr id="55329" name="Line 23"/>
              <p:cNvSpPr>
                <a:spLocks noChangeShapeType="1"/>
              </p:cNvSpPr>
              <p:nvPr/>
            </p:nvSpPr>
            <p:spPr bwMode="auto">
              <a:xfrm>
                <a:off x="6934200" y="1981200"/>
                <a:ext cx="0" cy="685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30" name="Line 24"/>
              <p:cNvSpPr>
                <a:spLocks noChangeShapeType="1"/>
              </p:cNvSpPr>
              <p:nvPr/>
            </p:nvSpPr>
            <p:spPr bwMode="auto">
              <a:xfrm>
                <a:off x="6934200" y="3352800"/>
                <a:ext cx="0" cy="1066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31" name="AutoShape 25"/>
              <p:cNvSpPr>
                <a:spLocks noChangeArrowheads="1"/>
              </p:cNvSpPr>
              <p:nvPr/>
            </p:nvSpPr>
            <p:spPr bwMode="auto">
              <a:xfrm>
                <a:off x="6291464" y="2667000"/>
                <a:ext cx="1308508" cy="762000"/>
              </a:xfrm>
              <a:prstGeom prst="flowChart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050" b="1"/>
                  <a:t>Body of</a:t>
                </a:r>
              </a:p>
              <a:p>
                <a:pPr algn="ctr"/>
                <a:r>
                  <a:rPr lang="en-US" altLang="en-US" sz="1050" b="1"/>
                  <a:t>The loop</a:t>
                </a:r>
              </a:p>
            </p:txBody>
          </p:sp>
          <p:sp>
            <p:nvSpPr>
              <p:cNvPr id="55332" name="Line 26"/>
              <p:cNvSpPr>
                <a:spLocks noChangeShapeType="1"/>
              </p:cNvSpPr>
              <p:nvPr/>
            </p:nvSpPr>
            <p:spPr bwMode="auto">
              <a:xfrm flipH="1">
                <a:off x="7105887" y="1752600"/>
                <a:ext cx="1352313" cy="51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33" name="Text Box 27"/>
              <p:cNvSpPr txBox="1">
                <a:spLocks noChangeArrowheads="1"/>
              </p:cNvSpPr>
              <p:nvPr/>
            </p:nvSpPr>
            <p:spPr bwMode="auto">
              <a:xfrm>
                <a:off x="6934200" y="5410202"/>
                <a:ext cx="572105" cy="378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050" b="1"/>
                  <a:t>False</a:t>
                </a:r>
              </a:p>
            </p:txBody>
          </p:sp>
          <p:sp>
            <p:nvSpPr>
              <p:cNvPr id="55334" name="Text Box 28"/>
              <p:cNvSpPr txBox="1">
                <a:spLocks noChangeArrowheads="1"/>
              </p:cNvSpPr>
              <p:nvPr/>
            </p:nvSpPr>
            <p:spPr bwMode="auto">
              <a:xfrm>
                <a:off x="6934200" y="990600"/>
                <a:ext cx="762000" cy="344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900" b="1"/>
                  <a:t>Entry</a:t>
                </a:r>
              </a:p>
            </p:txBody>
          </p:sp>
        </p:grpSp>
      </p:grpSp>
      <p:grpSp>
        <p:nvGrpSpPr>
          <p:cNvPr id="55300" name="Group 52"/>
          <p:cNvGrpSpPr>
            <a:grpSpLocks/>
          </p:cNvGrpSpPr>
          <p:nvPr/>
        </p:nvGrpSpPr>
        <p:grpSpPr bwMode="auto">
          <a:xfrm>
            <a:off x="2228850" y="1828800"/>
            <a:ext cx="2628900" cy="3554016"/>
            <a:chOff x="533400" y="1600200"/>
            <a:chExt cx="3505200" cy="4738688"/>
          </a:xfrm>
        </p:grpSpPr>
        <p:grpSp>
          <p:nvGrpSpPr>
            <p:cNvPr id="55304" name="Group 41"/>
            <p:cNvGrpSpPr>
              <a:grpSpLocks/>
            </p:cNvGrpSpPr>
            <p:nvPr/>
          </p:nvGrpSpPr>
          <p:grpSpPr bwMode="auto">
            <a:xfrm>
              <a:off x="533400" y="1600200"/>
              <a:ext cx="3505200" cy="4738688"/>
              <a:chOff x="533399" y="1143000"/>
              <a:chExt cx="3810000" cy="5349638"/>
            </a:xfrm>
          </p:grpSpPr>
          <p:sp>
            <p:nvSpPr>
              <p:cNvPr id="55306" name="Text Box 4"/>
              <p:cNvSpPr txBox="1">
                <a:spLocks noChangeArrowheads="1"/>
              </p:cNvSpPr>
              <p:nvPr/>
            </p:nvSpPr>
            <p:spPr bwMode="auto">
              <a:xfrm>
                <a:off x="2438400" y="1143000"/>
                <a:ext cx="767119" cy="382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050" b="1"/>
                  <a:t>Entry</a:t>
                </a:r>
              </a:p>
            </p:txBody>
          </p:sp>
          <p:sp>
            <p:nvSpPr>
              <p:cNvPr id="55307" name="Text Box 3"/>
              <p:cNvSpPr txBox="1">
                <a:spLocks noChangeArrowheads="1"/>
              </p:cNvSpPr>
              <p:nvPr/>
            </p:nvSpPr>
            <p:spPr bwMode="auto">
              <a:xfrm>
                <a:off x="2401047" y="3924868"/>
                <a:ext cx="690452" cy="382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050" b="1"/>
                  <a:t>True</a:t>
                </a:r>
              </a:p>
            </p:txBody>
          </p:sp>
          <p:sp>
            <p:nvSpPr>
              <p:cNvPr id="55308" name="AutoShape 5"/>
              <p:cNvSpPr>
                <a:spLocks noChangeArrowheads="1"/>
              </p:cNvSpPr>
              <p:nvPr/>
            </p:nvSpPr>
            <p:spPr bwMode="auto">
              <a:xfrm>
                <a:off x="2176929" y="1748051"/>
                <a:ext cx="448235" cy="450376"/>
              </a:xfrm>
              <a:prstGeom prst="flowChartConnector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sz="1050" b="1"/>
              </a:p>
            </p:txBody>
          </p:sp>
          <p:sp>
            <p:nvSpPr>
              <p:cNvPr id="55309" name="AutoShape 6"/>
              <p:cNvSpPr>
                <a:spLocks noChangeArrowheads="1"/>
              </p:cNvSpPr>
              <p:nvPr/>
            </p:nvSpPr>
            <p:spPr bwMode="auto">
              <a:xfrm>
                <a:off x="1653988" y="2873991"/>
                <a:ext cx="1494118" cy="825690"/>
              </a:xfrm>
              <a:prstGeom prst="flowChartDecision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050" b="1"/>
                  <a:t>Test </a:t>
                </a:r>
              </a:p>
              <a:p>
                <a:pPr algn="ctr"/>
                <a:r>
                  <a:rPr lang="en-US" altLang="en-US" sz="1050" b="1"/>
                  <a:t>Condition</a:t>
                </a:r>
              </a:p>
            </p:txBody>
          </p:sp>
          <p:sp>
            <p:nvSpPr>
              <p:cNvPr id="55310" name="AutoShape 7"/>
              <p:cNvSpPr>
                <a:spLocks noChangeArrowheads="1"/>
              </p:cNvSpPr>
              <p:nvPr/>
            </p:nvSpPr>
            <p:spPr bwMode="auto">
              <a:xfrm>
                <a:off x="1610139" y="4600433"/>
                <a:ext cx="1573696" cy="750627"/>
              </a:xfrm>
              <a:prstGeom prst="flowChart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1050" b="1"/>
                  <a:t>Body of</a:t>
                </a:r>
              </a:p>
              <a:p>
                <a:pPr algn="ctr"/>
                <a:r>
                  <a:rPr lang="en-US" altLang="en-US" sz="1050" b="1"/>
                  <a:t>The loop</a:t>
                </a:r>
              </a:p>
            </p:txBody>
          </p:sp>
          <p:sp>
            <p:nvSpPr>
              <p:cNvPr id="55311" name="Line 8"/>
              <p:cNvSpPr>
                <a:spLocks noChangeShapeType="1"/>
              </p:cNvSpPr>
              <p:nvPr/>
            </p:nvSpPr>
            <p:spPr bwMode="auto">
              <a:xfrm>
                <a:off x="2401047" y="2198427"/>
                <a:ext cx="0" cy="6755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12" name="Line 9"/>
              <p:cNvSpPr>
                <a:spLocks noChangeShapeType="1"/>
              </p:cNvSpPr>
              <p:nvPr/>
            </p:nvSpPr>
            <p:spPr bwMode="auto">
              <a:xfrm>
                <a:off x="2401047" y="3699681"/>
                <a:ext cx="0" cy="9007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grpSp>
            <p:nvGrpSpPr>
              <p:cNvPr id="55313" name="Group 10"/>
              <p:cNvGrpSpPr>
                <a:grpSpLocks/>
              </p:cNvGrpSpPr>
              <p:nvPr/>
            </p:nvGrpSpPr>
            <p:grpSpPr bwMode="auto">
              <a:xfrm>
                <a:off x="2422836" y="3286836"/>
                <a:ext cx="1920563" cy="3205802"/>
                <a:chOff x="1550" y="2040"/>
                <a:chExt cx="1234" cy="2050"/>
              </a:xfrm>
            </p:grpSpPr>
            <p:sp>
              <p:nvSpPr>
                <p:cNvPr id="55319" name="Line 11"/>
                <p:cNvSpPr>
                  <a:spLocks noChangeShapeType="1"/>
                </p:cNvSpPr>
                <p:nvPr/>
              </p:nvSpPr>
              <p:spPr bwMode="auto">
                <a:xfrm>
                  <a:off x="1555" y="3850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1350"/>
                </a:p>
              </p:txBody>
            </p:sp>
            <p:cxnSp>
              <p:nvCxnSpPr>
                <p:cNvPr id="55320" name="AutoShape 12"/>
                <p:cNvCxnSpPr>
                  <a:cxnSpLocks noChangeShapeType="1"/>
                  <a:stCxn id="55309" idx="3"/>
                </p:cNvCxnSpPr>
                <p:nvPr/>
              </p:nvCxnSpPr>
              <p:spPr bwMode="auto">
                <a:xfrm>
                  <a:off x="2016" y="2040"/>
                  <a:ext cx="768" cy="1800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5321" name="AutoShape 13"/>
                <p:cNvCxnSpPr>
                  <a:cxnSpLocks noChangeShapeType="1"/>
                </p:cNvCxnSpPr>
                <p:nvPr/>
              </p:nvCxnSpPr>
              <p:spPr bwMode="auto">
                <a:xfrm rot="10800000" flipV="1">
                  <a:off x="1550" y="3840"/>
                  <a:ext cx="1234" cy="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55314" name="Text Box 14"/>
              <p:cNvSpPr txBox="1">
                <a:spLocks noChangeArrowheads="1"/>
              </p:cNvSpPr>
              <p:nvPr/>
            </p:nvSpPr>
            <p:spPr bwMode="auto">
              <a:xfrm>
                <a:off x="3297516" y="2949055"/>
                <a:ext cx="767119" cy="382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050" b="1"/>
                  <a:t>False</a:t>
                </a:r>
              </a:p>
            </p:txBody>
          </p:sp>
          <p:sp>
            <p:nvSpPr>
              <p:cNvPr id="55315" name="Line 15"/>
              <p:cNvSpPr>
                <a:spLocks noChangeShapeType="1"/>
              </p:cNvSpPr>
              <p:nvPr/>
            </p:nvSpPr>
            <p:spPr bwMode="auto">
              <a:xfrm>
                <a:off x="2401047" y="1447800"/>
                <a:ext cx="0" cy="3002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16" name="Line 29"/>
              <p:cNvSpPr>
                <a:spLocks noChangeShapeType="1"/>
              </p:cNvSpPr>
              <p:nvPr/>
            </p:nvSpPr>
            <p:spPr bwMode="auto">
              <a:xfrm flipH="1" flipV="1">
                <a:off x="563516" y="5866915"/>
                <a:ext cx="1874882" cy="74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17" name="Line 30"/>
              <p:cNvSpPr>
                <a:spLocks noChangeShapeType="1"/>
              </p:cNvSpPr>
              <p:nvPr/>
            </p:nvSpPr>
            <p:spPr bwMode="auto">
              <a:xfrm flipV="1">
                <a:off x="533399" y="3249303"/>
                <a:ext cx="1" cy="262503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  <p:sp>
            <p:nvSpPr>
              <p:cNvPr id="55318" name="Line 31"/>
              <p:cNvSpPr>
                <a:spLocks noChangeShapeType="1"/>
              </p:cNvSpPr>
              <p:nvPr/>
            </p:nvSpPr>
            <p:spPr bwMode="auto">
              <a:xfrm>
                <a:off x="533400" y="3249304"/>
                <a:ext cx="11205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350"/>
              </a:p>
            </p:txBody>
          </p:sp>
        </p:grpSp>
        <p:cxnSp>
          <p:nvCxnSpPr>
            <p:cNvPr id="55305" name="Straight Connector 50"/>
            <p:cNvCxnSpPr>
              <a:cxnSpLocks noChangeShapeType="1"/>
            </p:cNvCxnSpPr>
            <p:nvPr/>
          </p:nvCxnSpPr>
          <p:spPr bwMode="auto">
            <a:xfrm rot="5400000">
              <a:off x="2057400" y="5562600"/>
              <a:ext cx="4572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03113392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884" y="1133231"/>
            <a:ext cx="5372100" cy="5143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dirty="0"/>
              <a:t>Example – 200</a:t>
            </a:r>
            <a:r>
              <a:rPr lang="en-US" altLang="en-US" baseline="30000" dirty="0"/>
              <a:t>th</a:t>
            </a:r>
            <a:r>
              <a:rPr lang="en-US" altLang="en-US" dirty="0"/>
              <a:t> triangular number</a:t>
            </a:r>
          </a:p>
        </p:txBody>
      </p:sp>
      <p:sp>
        <p:nvSpPr>
          <p:cNvPr id="5735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091B12-5D6B-4F50-BBBC-C37B9A3ECA64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5734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F6F4CB-9B3E-48EC-A784-1775965CE2D7}" type="slidenum">
              <a:rPr lang="en-US" altLang="en-US" smtClean="0"/>
              <a:pPr/>
              <a:t>8</a:t>
            </a:fld>
            <a:endParaRPr lang="en-US" altLang="en-US"/>
          </a:p>
        </p:txBody>
      </p:sp>
      <p:grpSp>
        <p:nvGrpSpPr>
          <p:cNvPr id="57347" name="Group 4"/>
          <p:cNvGrpSpPr>
            <a:grpSpLocks/>
          </p:cNvGrpSpPr>
          <p:nvPr/>
        </p:nvGrpSpPr>
        <p:grpSpPr bwMode="auto">
          <a:xfrm>
            <a:off x="1585912" y="1714500"/>
            <a:ext cx="6357938" cy="3786619"/>
            <a:chOff x="132852" y="1233488"/>
            <a:chExt cx="8477748" cy="5048266"/>
          </a:xfrm>
        </p:grpSpPr>
        <p:sp>
          <p:nvSpPr>
            <p:cNvPr id="57352" name="AutoShape 4"/>
            <p:cNvSpPr>
              <a:spLocks noChangeArrowheads="1"/>
            </p:cNvSpPr>
            <p:nvPr/>
          </p:nvSpPr>
          <p:spPr bwMode="auto">
            <a:xfrm>
              <a:off x="3810000" y="1981200"/>
              <a:ext cx="2209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n=1</a:t>
              </a:r>
            </a:p>
          </p:txBody>
        </p:sp>
        <p:sp>
          <p:nvSpPr>
            <p:cNvPr id="57353" name="AutoShape 5"/>
            <p:cNvSpPr>
              <a:spLocks noChangeArrowheads="1"/>
            </p:cNvSpPr>
            <p:nvPr/>
          </p:nvSpPr>
          <p:spPr bwMode="auto">
            <a:xfrm>
              <a:off x="3429000" y="3962400"/>
              <a:ext cx="3048001" cy="6096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triangularNumber =</a:t>
              </a:r>
            </a:p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 triangularNumber + n</a:t>
              </a:r>
            </a:p>
          </p:txBody>
        </p:sp>
        <p:sp>
          <p:nvSpPr>
            <p:cNvPr id="57354" name="AutoShape 6"/>
            <p:cNvSpPr>
              <a:spLocks noChangeArrowheads="1"/>
            </p:cNvSpPr>
            <p:nvPr/>
          </p:nvSpPr>
          <p:spPr bwMode="auto">
            <a:xfrm>
              <a:off x="3810000" y="2667000"/>
              <a:ext cx="2362200" cy="1066800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500">
                  <a:latin typeface="Courier New" panose="02070309020205020404" pitchFamily="49" charset="0"/>
                  <a:cs typeface="Courier New" panose="02070309020205020404" pitchFamily="49" charset="0"/>
                </a:rPr>
                <a:t>n&lt;=200</a:t>
              </a:r>
            </a:p>
          </p:txBody>
        </p:sp>
        <p:sp>
          <p:nvSpPr>
            <p:cNvPr id="57355" name="AutoShape 7"/>
            <p:cNvSpPr>
              <a:spLocks noChangeArrowheads="1"/>
            </p:cNvSpPr>
            <p:nvPr/>
          </p:nvSpPr>
          <p:spPr bwMode="auto">
            <a:xfrm>
              <a:off x="3886200" y="4800600"/>
              <a:ext cx="2209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n=n+1</a:t>
              </a:r>
            </a:p>
          </p:txBody>
        </p:sp>
        <p:sp>
          <p:nvSpPr>
            <p:cNvPr id="57356" name="Line 8"/>
            <p:cNvSpPr>
              <a:spLocks noChangeShapeType="1"/>
            </p:cNvSpPr>
            <p:nvPr/>
          </p:nvSpPr>
          <p:spPr bwMode="auto">
            <a:xfrm>
              <a:off x="4953000" y="2438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57" name="Text Box 10"/>
            <p:cNvSpPr txBox="1">
              <a:spLocks noChangeArrowheads="1"/>
            </p:cNvSpPr>
            <p:nvPr/>
          </p:nvSpPr>
          <p:spPr bwMode="auto">
            <a:xfrm>
              <a:off x="4327525" y="3617913"/>
              <a:ext cx="663042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yes</a:t>
              </a:r>
            </a:p>
          </p:txBody>
        </p:sp>
        <p:sp>
          <p:nvSpPr>
            <p:cNvPr id="57358" name="Line 11"/>
            <p:cNvSpPr>
              <a:spLocks noChangeShapeType="1"/>
            </p:cNvSpPr>
            <p:nvPr/>
          </p:nvSpPr>
          <p:spPr bwMode="auto">
            <a:xfrm>
              <a:off x="49530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59" name="Line 12"/>
            <p:cNvSpPr>
              <a:spLocks noChangeShapeType="1"/>
            </p:cNvSpPr>
            <p:nvPr/>
          </p:nvSpPr>
          <p:spPr bwMode="auto">
            <a:xfrm>
              <a:off x="4953000" y="5257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0" name="Line 13"/>
            <p:cNvSpPr>
              <a:spLocks noChangeShapeType="1"/>
            </p:cNvSpPr>
            <p:nvPr/>
          </p:nvSpPr>
          <p:spPr bwMode="auto">
            <a:xfrm flipH="1">
              <a:off x="2438400" y="5486400"/>
              <a:ext cx="251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1" name="Line 15"/>
            <p:cNvSpPr>
              <a:spLocks noChangeShapeType="1"/>
            </p:cNvSpPr>
            <p:nvPr/>
          </p:nvSpPr>
          <p:spPr bwMode="auto">
            <a:xfrm flipV="1">
              <a:off x="2438400" y="2514600"/>
              <a:ext cx="2438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2" name="Line 16"/>
            <p:cNvSpPr>
              <a:spLocks noChangeShapeType="1"/>
            </p:cNvSpPr>
            <p:nvPr/>
          </p:nvSpPr>
          <p:spPr bwMode="auto">
            <a:xfrm>
              <a:off x="6172200" y="32004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3" name="Line 17"/>
            <p:cNvSpPr>
              <a:spLocks noChangeShapeType="1"/>
            </p:cNvSpPr>
            <p:nvPr/>
          </p:nvSpPr>
          <p:spPr bwMode="auto">
            <a:xfrm>
              <a:off x="7543800" y="3200400"/>
              <a:ext cx="0" cy="259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4" name="Line 18"/>
            <p:cNvSpPr>
              <a:spLocks noChangeShapeType="1"/>
            </p:cNvSpPr>
            <p:nvPr/>
          </p:nvSpPr>
          <p:spPr bwMode="auto">
            <a:xfrm>
              <a:off x="4953000" y="1752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5" name="Text Box 19"/>
            <p:cNvSpPr txBox="1">
              <a:spLocks noChangeArrowheads="1"/>
            </p:cNvSpPr>
            <p:nvPr/>
          </p:nvSpPr>
          <p:spPr bwMode="auto">
            <a:xfrm>
              <a:off x="6242050" y="2819400"/>
              <a:ext cx="524105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no</a:t>
              </a:r>
            </a:p>
          </p:txBody>
        </p:sp>
        <p:sp>
          <p:nvSpPr>
            <p:cNvPr id="57366" name="AutoShape 25"/>
            <p:cNvSpPr>
              <a:spLocks noChangeArrowheads="1"/>
            </p:cNvSpPr>
            <p:nvPr/>
          </p:nvSpPr>
          <p:spPr bwMode="auto">
            <a:xfrm>
              <a:off x="3657600" y="1295400"/>
              <a:ext cx="2590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triangularNumber = 0</a:t>
              </a:r>
            </a:p>
          </p:txBody>
        </p:sp>
        <p:sp>
          <p:nvSpPr>
            <p:cNvPr id="57367" name="AutoShape 26"/>
            <p:cNvSpPr>
              <a:spLocks noChangeArrowheads="1"/>
            </p:cNvSpPr>
            <p:nvPr/>
          </p:nvSpPr>
          <p:spPr bwMode="auto">
            <a:xfrm>
              <a:off x="5867400" y="5791200"/>
              <a:ext cx="27432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>
                  <a:latin typeface="Courier New" panose="02070309020205020404" pitchFamily="49" charset="0"/>
                  <a:cs typeface="Courier New" panose="02070309020205020404" pitchFamily="49" charset="0"/>
                </a:rPr>
                <a:t>Print triangularNumber</a:t>
              </a:r>
            </a:p>
          </p:txBody>
        </p:sp>
        <p:sp>
          <p:nvSpPr>
            <p:cNvPr id="57368" name="Line 27"/>
            <p:cNvSpPr>
              <a:spLocks noChangeShapeType="1"/>
            </p:cNvSpPr>
            <p:nvPr/>
          </p:nvSpPr>
          <p:spPr bwMode="auto">
            <a:xfrm flipV="1">
              <a:off x="2438400" y="2514600"/>
              <a:ext cx="0" cy="297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7369" name="Text Box 28"/>
            <p:cNvSpPr txBox="1">
              <a:spLocks noChangeArrowheads="1"/>
            </p:cNvSpPr>
            <p:nvPr/>
          </p:nvSpPr>
          <p:spPr bwMode="auto">
            <a:xfrm>
              <a:off x="838200" y="1233488"/>
              <a:ext cx="2971800" cy="677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Statement before loop</a:t>
              </a:r>
            </a:p>
          </p:txBody>
        </p:sp>
        <p:sp>
          <p:nvSpPr>
            <p:cNvPr id="57370" name="Text Box 29"/>
            <p:cNvSpPr txBox="1">
              <a:spLocks noChangeArrowheads="1"/>
            </p:cNvSpPr>
            <p:nvPr/>
          </p:nvSpPr>
          <p:spPr bwMode="auto">
            <a:xfrm>
              <a:off x="914401" y="1995488"/>
              <a:ext cx="2330262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init_expression</a:t>
              </a:r>
            </a:p>
          </p:txBody>
        </p:sp>
        <p:sp>
          <p:nvSpPr>
            <p:cNvPr id="73755" name="Text Box 30"/>
            <p:cNvSpPr txBox="1">
              <a:spLocks noChangeArrowheads="1"/>
            </p:cNvSpPr>
            <p:nvPr/>
          </p:nvSpPr>
          <p:spPr bwMode="auto">
            <a:xfrm>
              <a:off x="270973" y="3033514"/>
              <a:ext cx="2191327" cy="4000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135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loop_condition</a:t>
              </a:r>
              <a:endParaRPr lang="en-US" altLang="en-US" sz="135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7372" name="Text Box 31"/>
            <p:cNvSpPr txBox="1">
              <a:spLocks noChangeArrowheads="1"/>
            </p:cNvSpPr>
            <p:nvPr/>
          </p:nvSpPr>
          <p:spPr bwMode="auto">
            <a:xfrm>
              <a:off x="716665" y="4129088"/>
              <a:ext cx="1913456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Statement(s)</a:t>
              </a:r>
            </a:p>
          </p:txBody>
        </p:sp>
        <p:sp>
          <p:nvSpPr>
            <p:cNvPr id="57373" name="Text Box 32"/>
            <p:cNvSpPr txBox="1">
              <a:spLocks noChangeArrowheads="1"/>
            </p:cNvSpPr>
            <p:nvPr/>
          </p:nvSpPr>
          <p:spPr bwMode="auto">
            <a:xfrm>
              <a:off x="132852" y="4876800"/>
              <a:ext cx="2330262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loop_expression</a:t>
              </a:r>
            </a:p>
          </p:txBody>
        </p:sp>
        <p:sp>
          <p:nvSpPr>
            <p:cNvPr id="57374" name="Text Box 33"/>
            <p:cNvSpPr txBox="1">
              <a:spLocks noChangeArrowheads="1"/>
            </p:cNvSpPr>
            <p:nvPr/>
          </p:nvSpPr>
          <p:spPr bwMode="auto">
            <a:xfrm>
              <a:off x="2696969" y="5881689"/>
              <a:ext cx="3024937" cy="400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>
                  <a:latin typeface="Courier New" panose="02070309020205020404" pitchFamily="49" charset="0"/>
                  <a:cs typeface="Courier New" panose="02070309020205020404" pitchFamily="49" charset="0"/>
                </a:rPr>
                <a:t>Statement after loop</a:t>
              </a:r>
            </a:p>
          </p:txBody>
        </p:sp>
      </p:grpSp>
      <p:sp>
        <p:nvSpPr>
          <p:cNvPr id="57349" name="Line 8"/>
          <p:cNvSpPr>
            <a:spLocks noChangeShapeType="1"/>
          </p:cNvSpPr>
          <p:nvPr/>
        </p:nvSpPr>
        <p:spPr bwMode="auto">
          <a:xfrm>
            <a:off x="5231606" y="365760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9663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9321" y="657226"/>
            <a:ext cx="5372100" cy="514350"/>
          </a:xfrm>
        </p:spPr>
        <p:txBody>
          <a:bodyPr/>
          <a:lstStyle/>
          <a:p>
            <a:pPr algn="ctr" eaLnBrk="1" hangingPunct="1"/>
            <a:r>
              <a:rPr lang="en-US" altLang="en-US" b="1" dirty="0"/>
              <a:t>The ‘</a:t>
            </a:r>
            <a:r>
              <a:rPr lang="en-US" altLang="en-US" b="1" dirty="0">
                <a:latin typeface="Courier New" panose="02070309020205020404" pitchFamily="49" charset="0"/>
              </a:rPr>
              <a:t>for’</a:t>
            </a:r>
            <a:r>
              <a:rPr lang="en-US" altLang="en-US" b="1" dirty="0"/>
              <a:t> loop</a:t>
            </a:r>
          </a:p>
        </p:txBody>
      </p:sp>
      <p:sp>
        <p:nvSpPr>
          <p:cNvPr id="8807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0F8BE6-6F26-4A03-ABC6-3661D799D622}" type="datetime1">
              <a:rPr lang="en-US" altLang="en-US" smtClean="0"/>
              <a:t>10/4/2023</a:t>
            </a:fld>
            <a:endParaRPr lang="en-US" altLang="en-US"/>
          </a:p>
        </p:txBody>
      </p:sp>
      <p:sp>
        <p:nvSpPr>
          <p:cNvPr id="8806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71A01-7198-4557-B529-3A60A68987F0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88067" name="Text Box 4"/>
          <p:cNvSpPr txBox="1">
            <a:spLocks noChangeArrowheads="1"/>
          </p:cNvSpPr>
          <p:nvPr/>
        </p:nvSpPr>
        <p:spPr bwMode="auto">
          <a:xfrm>
            <a:off x="1061540" y="1303333"/>
            <a:ext cx="6662666" cy="9233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en-US" dirty="0"/>
              <a:t>( </a:t>
            </a:r>
            <a:r>
              <a:rPr lang="en-US" alt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init_expression</a:t>
            </a:r>
            <a:r>
              <a:rPr lang="en-US" altLang="en-US" dirty="0"/>
              <a:t>; </a:t>
            </a:r>
            <a:r>
              <a:rPr lang="en-US" alt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loop_condition</a:t>
            </a:r>
            <a:r>
              <a:rPr lang="en-US" altLang="en-US" dirty="0"/>
              <a:t>; </a:t>
            </a:r>
            <a:r>
              <a:rPr lang="en-US" altLang="en-US" dirty="0" err="1">
                <a:latin typeface="Aharoni" panose="02010803020104030203" pitchFamily="2" charset="-79"/>
                <a:cs typeface="Aharoni" panose="02010803020104030203" pitchFamily="2" charset="-79"/>
              </a:rPr>
              <a:t>loop_expression</a:t>
            </a:r>
            <a:r>
              <a:rPr lang="en-US" altLang="en-US" dirty="0"/>
              <a:t> )</a:t>
            </a:r>
          </a:p>
          <a:p>
            <a:pPr eaLnBrk="1" hangingPunct="1"/>
            <a:r>
              <a:rPr lang="en-US" altLang="en-US" i="1" dirty="0"/>
              <a:t>{	program statement(s)	</a:t>
            </a:r>
          </a:p>
          <a:p>
            <a:pPr eaLnBrk="1" hangingPunct="1"/>
            <a:r>
              <a:rPr lang="en-US" altLang="en-US" i="1" dirty="0"/>
              <a:t>}</a:t>
            </a:r>
          </a:p>
        </p:txBody>
      </p:sp>
      <p:grpSp>
        <p:nvGrpSpPr>
          <p:cNvPr id="88068" name="Group 2"/>
          <p:cNvGrpSpPr>
            <a:grpSpLocks/>
          </p:cNvGrpSpPr>
          <p:nvPr/>
        </p:nvGrpSpPr>
        <p:grpSpPr bwMode="auto">
          <a:xfrm>
            <a:off x="1658203" y="2457450"/>
            <a:ext cx="5626042" cy="3086100"/>
            <a:chOff x="1905000" y="2438400"/>
            <a:chExt cx="6283808" cy="4114800"/>
          </a:xfrm>
        </p:grpSpPr>
        <p:sp>
          <p:nvSpPr>
            <p:cNvPr id="88072" name="AutoShape 5"/>
            <p:cNvSpPr>
              <a:spLocks noChangeArrowheads="1"/>
            </p:cNvSpPr>
            <p:nvPr/>
          </p:nvSpPr>
          <p:spPr bwMode="auto">
            <a:xfrm>
              <a:off x="3276600" y="2667000"/>
              <a:ext cx="2209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init_expression</a:t>
              </a:r>
            </a:p>
          </p:txBody>
        </p:sp>
        <p:sp>
          <p:nvSpPr>
            <p:cNvPr id="88073" name="AutoShape 6"/>
            <p:cNvSpPr>
              <a:spLocks noChangeArrowheads="1"/>
            </p:cNvSpPr>
            <p:nvPr/>
          </p:nvSpPr>
          <p:spPr bwMode="auto">
            <a:xfrm>
              <a:off x="3352800" y="4800600"/>
              <a:ext cx="2209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Program statement</a:t>
              </a:r>
            </a:p>
          </p:txBody>
        </p:sp>
        <p:sp>
          <p:nvSpPr>
            <p:cNvPr id="88074" name="AutoShape 7"/>
            <p:cNvSpPr>
              <a:spLocks noChangeArrowheads="1"/>
            </p:cNvSpPr>
            <p:nvPr/>
          </p:nvSpPr>
          <p:spPr bwMode="auto">
            <a:xfrm>
              <a:off x="3276600" y="3352800"/>
              <a:ext cx="2362200" cy="1066800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loop_condition</a:t>
              </a:r>
            </a:p>
          </p:txBody>
        </p:sp>
        <p:sp>
          <p:nvSpPr>
            <p:cNvPr id="88075" name="AutoShape 8"/>
            <p:cNvSpPr>
              <a:spLocks noChangeArrowheads="1"/>
            </p:cNvSpPr>
            <p:nvPr/>
          </p:nvSpPr>
          <p:spPr bwMode="auto">
            <a:xfrm>
              <a:off x="3352800" y="5486400"/>
              <a:ext cx="2209800" cy="457200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Loop expression</a:t>
              </a:r>
            </a:p>
          </p:txBody>
        </p:sp>
        <p:sp>
          <p:nvSpPr>
            <p:cNvPr id="88076" name="Line 9"/>
            <p:cNvSpPr>
              <a:spLocks noChangeShapeType="1"/>
            </p:cNvSpPr>
            <p:nvPr/>
          </p:nvSpPr>
          <p:spPr bwMode="auto">
            <a:xfrm>
              <a:off x="4419600" y="3124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77" name="Line 10"/>
            <p:cNvSpPr>
              <a:spLocks noChangeShapeType="1"/>
            </p:cNvSpPr>
            <p:nvPr/>
          </p:nvSpPr>
          <p:spPr bwMode="auto">
            <a:xfrm>
              <a:off x="4419600" y="4419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78" name="Text Box 11"/>
            <p:cNvSpPr txBox="1">
              <a:spLocks noChangeArrowheads="1"/>
            </p:cNvSpPr>
            <p:nvPr/>
          </p:nvSpPr>
          <p:spPr bwMode="auto">
            <a:xfrm>
              <a:off x="3794125" y="4303713"/>
              <a:ext cx="528531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/>
                <a:t>yes</a:t>
              </a:r>
            </a:p>
          </p:txBody>
        </p:sp>
        <p:sp>
          <p:nvSpPr>
            <p:cNvPr id="88079" name="Line 12"/>
            <p:cNvSpPr>
              <a:spLocks noChangeShapeType="1"/>
            </p:cNvSpPr>
            <p:nvPr/>
          </p:nvSpPr>
          <p:spPr bwMode="auto">
            <a:xfrm>
              <a:off x="4419600" y="5257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0" name="Line 13"/>
            <p:cNvSpPr>
              <a:spLocks noChangeShapeType="1"/>
            </p:cNvSpPr>
            <p:nvPr/>
          </p:nvSpPr>
          <p:spPr bwMode="auto">
            <a:xfrm>
              <a:off x="4419600" y="5943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1" name="Line 14"/>
            <p:cNvSpPr>
              <a:spLocks noChangeShapeType="1"/>
            </p:cNvSpPr>
            <p:nvPr/>
          </p:nvSpPr>
          <p:spPr bwMode="auto">
            <a:xfrm flipH="1">
              <a:off x="1905000" y="6172200"/>
              <a:ext cx="251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2" name="Line 15"/>
            <p:cNvSpPr>
              <a:spLocks noChangeShapeType="1"/>
            </p:cNvSpPr>
            <p:nvPr/>
          </p:nvSpPr>
          <p:spPr bwMode="auto">
            <a:xfrm flipV="1">
              <a:off x="1905000" y="3200400"/>
              <a:ext cx="0" cy="297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3" name="Line 16"/>
            <p:cNvSpPr>
              <a:spLocks noChangeShapeType="1"/>
            </p:cNvSpPr>
            <p:nvPr/>
          </p:nvSpPr>
          <p:spPr bwMode="auto">
            <a:xfrm flipV="1">
              <a:off x="1905000" y="3200400"/>
              <a:ext cx="2438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4" name="Line 17"/>
            <p:cNvSpPr>
              <a:spLocks noChangeShapeType="1"/>
            </p:cNvSpPr>
            <p:nvPr/>
          </p:nvSpPr>
          <p:spPr bwMode="auto">
            <a:xfrm>
              <a:off x="5638800" y="3886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5" name="Line 18"/>
            <p:cNvSpPr>
              <a:spLocks noChangeShapeType="1"/>
            </p:cNvSpPr>
            <p:nvPr/>
          </p:nvSpPr>
          <p:spPr bwMode="auto">
            <a:xfrm>
              <a:off x="7010400" y="3886200"/>
              <a:ext cx="0" cy="228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6" name="Line 19"/>
            <p:cNvSpPr>
              <a:spLocks noChangeShapeType="1"/>
            </p:cNvSpPr>
            <p:nvPr/>
          </p:nvSpPr>
          <p:spPr bwMode="auto">
            <a:xfrm>
              <a:off x="4419600" y="2438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88087" name="Text Box 20"/>
            <p:cNvSpPr txBox="1">
              <a:spLocks noChangeArrowheads="1"/>
            </p:cNvSpPr>
            <p:nvPr/>
          </p:nvSpPr>
          <p:spPr bwMode="auto">
            <a:xfrm>
              <a:off x="5708650" y="3505200"/>
              <a:ext cx="442591" cy="400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350" b="1"/>
                <a:t>no</a:t>
              </a:r>
            </a:p>
          </p:txBody>
        </p:sp>
        <p:sp>
          <p:nvSpPr>
            <p:cNvPr id="88088" name="Oval 21"/>
            <p:cNvSpPr>
              <a:spLocks noChangeArrowheads="1"/>
            </p:cNvSpPr>
            <p:nvPr/>
          </p:nvSpPr>
          <p:spPr bwMode="auto">
            <a:xfrm>
              <a:off x="2667000" y="2743200"/>
              <a:ext cx="4572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1</a:t>
              </a:r>
            </a:p>
          </p:txBody>
        </p:sp>
        <p:sp>
          <p:nvSpPr>
            <p:cNvPr id="88089" name="Oval 22"/>
            <p:cNvSpPr>
              <a:spLocks noChangeArrowheads="1"/>
            </p:cNvSpPr>
            <p:nvPr/>
          </p:nvSpPr>
          <p:spPr bwMode="auto">
            <a:xfrm>
              <a:off x="2667000" y="3657600"/>
              <a:ext cx="4572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2</a:t>
              </a:r>
            </a:p>
          </p:txBody>
        </p:sp>
        <p:sp>
          <p:nvSpPr>
            <p:cNvPr id="88090" name="Oval 23"/>
            <p:cNvSpPr>
              <a:spLocks noChangeArrowheads="1"/>
            </p:cNvSpPr>
            <p:nvPr/>
          </p:nvSpPr>
          <p:spPr bwMode="auto">
            <a:xfrm>
              <a:off x="2743200" y="4800600"/>
              <a:ext cx="4572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3</a:t>
              </a:r>
            </a:p>
          </p:txBody>
        </p:sp>
        <p:sp>
          <p:nvSpPr>
            <p:cNvPr id="88091" name="Oval 24"/>
            <p:cNvSpPr>
              <a:spLocks noChangeArrowheads="1"/>
            </p:cNvSpPr>
            <p:nvPr/>
          </p:nvSpPr>
          <p:spPr bwMode="auto">
            <a:xfrm>
              <a:off x="2743200" y="5562600"/>
              <a:ext cx="4572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4</a:t>
              </a:r>
            </a:p>
          </p:txBody>
        </p:sp>
        <p:sp>
          <p:nvSpPr>
            <p:cNvPr id="88092" name="Oval 25"/>
            <p:cNvSpPr>
              <a:spLocks noChangeArrowheads="1"/>
            </p:cNvSpPr>
            <p:nvPr/>
          </p:nvSpPr>
          <p:spPr bwMode="auto">
            <a:xfrm>
              <a:off x="2057400" y="3657600"/>
              <a:ext cx="457200" cy="381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350" b="1"/>
                <a:t>5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832777" y="6172200"/>
              <a:ext cx="2356031" cy="381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sz="1500" b="1" dirty="0">
                  <a:solidFill>
                    <a:srgbClr val="FF0000"/>
                  </a:solidFill>
                  <a:latin typeface="Century" pitchFamily="18" charset="0"/>
                </a:rPr>
                <a:t>Next Statement</a:t>
              </a:r>
              <a:endParaRPr lang="en-US" sz="1500" b="1" dirty="0">
                <a:solidFill>
                  <a:srgbClr val="FF0000"/>
                </a:solidFill>
                <a:latin typeface="Century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39701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5" ma:contentTypeDescription="Create a new document." ma:contentTypeScope="" ma:versionID="e67ab8a85e8740b7de8dd1dec19a88cb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dccccadeddc5a7ff6b3649b2bc78d16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AF3DE-0981-4491-90F5-8C105AF2A8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AD4BEB-B3E3-4241-A0AB-13A2E3C77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0E71E2-CE9B-4240-BF92-317A5DFEB3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1829</TotalTime>
  <Words>1591</Words>
  <Application>Microsoft Office PowerPoint</Application>
  <PresentationFormat>On-screen Show (4:3)</PresentationFormat>
  <Paragraphs>315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Aharoni</vt:lpstr>
      <vt:lpstr>Arial</vt:lpstr>
      <vt:lpstr>Arial Rounded MT Bold</vt:lpstr>
      <vt:lpstr>Calibri</vt:lpstr>
      <vt:lpstr>Century</vt:lpstr>
      <vt:lpstr>Courier New</vt:lpstr>
      <vt:lpstr>Tempus Sans ITC</vt:lpstr>
      <vt:lpstr>Times New Roman</vt:lpstr>
      <vt:lpstr>Wingdings</vt:lpstr>
      <vt:lpstr>PSUC2018 Template</vt:lpstr>
      <vt:lpstr>Loop Control  Structures </vt:lpstr>
      <vt:lpstr>Controlling the program flow</vt:lpstr>
      <vt:lpstr>Program Looping</vt:lpstr>
      <vt:lpstr>The need for program looping</vt:lpstr>
      <vt:lpstr>Iterative (loop) control structures</vt:lpstr>
      <vt:lpstr>Iterative (loop) control structures</vt:lpstr>
      <vt:lpstr>Entry Controlled  &amp; Exit controlled loops</vt:lpstr>
      <vt:lpstr>Example – 200th triangular number</vt:lpstr>
      <vt:lpstr>The ‘for’ loop</vt:lpstr>
      <vt:lpstr>How for works</vt:lpstr>
      <vt:lpstr>The for statement</vt:lpstr>
      <vt:lpstr>Finding sum of natural numbers up to 100</vt:lpstr>
      <vt:lpstr>Infinite loops</vt:lpstr>
      <vt:lpstr>Example – for with a body of 2 statements</vt:lpstr>
      <vt:lpstr>for loop variants</vt:lpstr>
      <vt:lpstr>while-loop</vt:lpstr>
      <vt:lpstr>The while statement</vt:lpstr>
      <vt:lpstr>Finding sum of natural numbers up to 100</vt:lpstr>
      <vt:lpstr>Program to reverse the digits of a number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Gautam Kumar [MU - Jaipur]</cp:lastModifiedBy>
  <cp:revision>48</cp:revision>
  <dcterms:created xsi:type="dcterms:W3CDTF">2018-05-08T11:06:27Z</dcterms:created>
  <dcterms:modified xsi:type="dcterms:W3CDTF">2023-10-04T05:19:47Z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